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8" r:id="rId1"/>
  </p:sldMasterIdLst>
  <p:notesMasterIdLst>
    <p:notesMasterId r:id="rId74"/>
  </p:notesMasterIdLst>
  <p:sldIdLst>
    <p:sldId id="256" r:id="rId2"/>
    <p:sldId id="407" r:id="rId3"/>
    <p:sldId id="1534" r:id="rId4"/>
    <p:sldId id="274" r:id="rId5"/>
    <p:sldId id="405" r:id="rId6"/>
    <p:sldId id="384" r:id="rId7"/>
    <p:sldId id="385" r:id="rId8"/>
    <p:sldId id="386" r:id="rId9"/>
    <p:sldId id="406" r:id="rId10"/>
    <p:sldId id="414" r:id="rId11"/>
    <p:sldId id="260" r:id="rId12"/>
    <p:sldId id="261" r:id="rId13"/>
    <p:sldId id="319" r:id="rId14"/>
    <p:sldId id="379" r:id="rId15"/>
    <p:sldId id="323" r:id="rId16"/>
    <p:sldId id="324" r:id="rId17"/>
    <p:sldId id="325" r:id="rId18"/>
    <p:sldId id="326" r:id="rId19"/>
    <p:sldId id="327" r:id="rId20"/>
    <p:sldId id="328" r:id="rId21"/>
    <p:sldId id="330" r:id="rId22"/>
    <p:sldId id="332" r:id="rId23"/>
    <p:sldId id="334" r:id="rId24"/>
    <p:sldId id="337" r:id="rId25"/>
    <p:sldId id="318" r:id="rId26"/>
    <p:sldId id="372" r:id="rId27"/>
    <p:sldId id="390" r:id="rId28"/>
    <p:sldId id="391" r:id="rId29"/>
    <p:sldId id="373" r:id="rId30"/>
    <p:sldId id="374" r:id="rId31"/>
    <p:sldId id="338" r:id="rId32"/>
    <p:sldId id="1532" r:id="rId33"/>
    <p:sldId id="342" r:id="rId34"/>
    <p:sldId id="341" r:id="rId35"/>
    <p:sldId id="343" r:id="rId36"/>
    <p:sldId id="259" r:id="rId37"/>
    <p:sldId id="339" r:id="rId38"/>
    <p:sldId id="340" r:id="rId39"/>
    <p:sldId id="310" r:id="rId40"/>
    <p:sldId id="309" r:id="rId41"/>
    <p:sldId id="388" r:id="rId42"/>
    <p:sldId id="392" r:id="rId43"/>
    <p:sldId id="393" r:id="rId44"/>
    <p:sldId id="394" r:id="rId45"/>
    <p:sldId id="395" r:id="rId46"/>
    <p:sldId id="396" r:id="rId47"/>
    <p:sldId id="397" r:id="rId48"/>
    <p:sldId id="409" r:id="rId49"/>
    <p:sldId id="412" r:id="rId50"/>
    <p:sldId id="413" r:id="rId51"/>
    <p:sldId id="404" r:id="rId52"/>
    <p:sldId id="403" r:id="rId53"/>
    <p:sldId id="398" r:id="rId54"/>
    <p:sldId id="399" r:id="rId55"/>
    <p:sldId id="1538" r:id="rId56"/>
    <p:sldId id="1535" r:id="rId57"/>
    <p:sldId id="1540" r:id="rId58"/>
    <p:sldId id="262" r:id="rId59"/>
    <p:sldId id="1541" r:id="rId60"/>
    <p:sldId id="1542" r:id="rId61"/>
    <p:sldId id="263" r:id="rId62"/>
    <p:sldId id="1543" r:id="rId63"/>
    <p:sldId id="1531" r:id="rId64"/>
    <p:sldId id="1536" r:id="rId65"/>
    <p:sldId id="264" r:id="rId66"/>
    <p:sldId id="265" r:id="rId67"/>
    <p:sldId id="266" r:id="rId68"/>
    <p:sldId id="267" r:id="rId69"/>
    <p:sldId id="268" r:id="rId70"/>
    <p:sldId id="1537" r:id="rId71"/>
    <p:sldId id="1533" r:id="rId72"/>
    <p:sldId id="271"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56" autoAdjust="0"/>
    <p:restoredTop sz="94652" autoAdjust="0"/>
  </p:normalViewPr>
  <p:slideViewPr>
    <p:cSldViewPr snapToGrid="0" showGuides="1">
      <p:cViewPr varScale="1">
        <p:scale>
          <a:sx n="103" d="100"/>
          <a:sy n="103" d="100"/>
        </p:scale>
        <p:origin x="150" y="348"/>
      </p:cViewPr>
      <p:guideLst>
        <p:guide orient="horz" pos="912"/>
        <p:guide pos="3840"/>
        <p:guide orient="horz" pos="3984"/>
        <p:guide orient="horz" pos="24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740059-7AE3-4022-85A2-91C6144CC1A2}" type="doc">
      <dgm:prSet loTypeId="urn:microsoft.com/office/officeart/2005/8/layout/hChevron3" loCatId="process" qsTypeId="urn:microsoft.com/office/officeart/2005/8/quickstyle/simple1" qsCatId="simple" csTypeId="urn:microsoft.com/office/officeart/2005/8/colors/accent1_2" csCatId="accent1" phldr="1"/>
      <dgm:spPr/>
    </dgm:pt>
    <dgm:pt modelId="{2829030C-D388-417B-8423-23AE3222A213}">
      <dgm:prSet phldrT="[Text]"/>
      <dgm:spPr/>
      <dgm:t>
        <a:bodyPr/>
        <a:lstStyle/>
        <a:p>
          <a:r>
            <a:rPr lang="cs-CZ" dirty="0"/>
            <a:t>Data</a:t>
          </a:r>
          <a:endParaRPr lang="en-US" dirty="0"/>
        </a:p>
      </dgm:t>
    </dgm:pt>
    <dgm:pt modelId="{CF627AEB-9584-47FA-A9AC-E2FD470EDA94}" type="parTrans" cxnId="{674ACEA1-A74E-41EE-8E42-D3EA5B925CB8}">
      <dgm:prSet/>
      <dgm:spPr/>
      <dgm:t>
        <a:bodyPr/>
        <a:lstStyle/>
        <a:p>
          <a:endParaRPr lang="en-US"/>
        </a:p>
      </dgm:t>
    </dgm:pt>
    <dgm:pt modelId="{EEA0473F-4478-4081-9028-DD24D37D4ED7}" type="sibTrans" cxnId="{674ACEA1-A74E-41EE-8E42-D3EA5B925CB8}">
      <dgm:prSet/>
      <dgm:spPr/>
      <dgm:t>
        <a:bodyPr/>
        <a:lstStyle/>
        <a:p>
          <a:endParaRPr lang="en-US"/>
        </a:p>
      </dgm:t>
    </dgm:pt>
    <dgm:pt modelId="{55655B04-430A-4CF3-99A0-003B109E24F5}">
      <dgm:prSet phldrT="[Text]"/>
      <dgm:spPr/>
      <dgm:t>
        <a:bodyPr/>
        <a:lstStyle/>
        <a:p>
          <a:r>
            <a:rPr lang="cs-CZ" dirty="0"/>
            <a:t>Informace</a:t>
          </a:r>
          <a:endParaRPr lang="en-US" dirty="0"/>
        </a:p>
      </dgm:t>
    </dgm:pt>
    <dgm:pt modelId="{B29F2C36-479D-4021-A576-F59C1D47B11A}" type="parTrans" cxnId="{495653B5-9769-492B-822D-98C6B5B55A5E}">
      <dgm:prSet/>
      <dgm:spPr/>
      <dgm:t>
        <a:bodyPr/>
        <a:lstStyle/>
        <a:p>
          <a:endParaRPr lang="en-US"/>
        </a:p>
      </dgm:t>
    </dgm:pt>
    <dgm:pt modelId="{226CC5BE-390F-4FB2-9A2C-71B35FDBA401}" type="sibTrans" cxnId="{495653B5-9769-492B-822D-98C6B5B55A5E}">
      <dgm:prSet/>
      <dgm:spPr/>
      <dgm:t>
        <a:bodyPr/>
        <a:lstStyle/>
        <a:p>
          <a:endParaRPr lang="en-US"/>
        </a:p>
      </dgm:t>
    </dgm:pt>
    <dgm:pt modelId="{AFF0B83B-4E67-4406-8F81-36A5F6E1DCA2}">
      <dgm:prSet phldrT="[Text]"/>
      <dgm:spPr/>
      <dgm:t>
        <a:bodyPr/>
        <a:lstStyle/>
        <a:p>
          <a:r>
            <a:rPr lang="cs-CZ" dirty="0"/>
            <a:t>Poznání</a:t>
          </a:r>
          <a:endParaRPr lang="en-US" dirty="0"/>
        </a:p>
      </dgm:t>
    </dgm:pt>
    <dgm:pt modelId="{48C139B9-4DAA-4338-8BBE-4BEA50FA9C55}" type="parTrans" cxnId="{30904203-30A2-4EB2-AF44-F94DFD981D8C}">
      <dgm:prSet/>
      <dgm:spPr/>
      <dgm:t>
        <a:bodyPr/>
        <a:lstStyle/>
        <a:p>
          <a:endParaRPr lang="en-US"/>
        </a:p>
      </dgm:t>
    </dgm:pt>
    <dgm:pt modelId="{853DF701-AFE7-4045-9C4E-56C481B9743A}" type="sibTrans" cxnId="{30904203-30A2-4EB2-AF44-F94DFD981D8C}">
      <dgm:prSet/>
      <dgm:spPr/>
      <dgm:t>
        <a:bodyPr/>
        <a:lstStyle/>
        <a:p>
          <a:endParaRPr lang="en-US"/>
        </a:p>
      </dgm:t>
    </dgm:pt>
    <dgm:pt modelId="{36CF9ACC-42A6-401E-A431-5C51259F37EC}" type="pres">
      <dgm:prSet presAssocID="{22740059-7AE3-4022-85A2-91C6144CC1A2}" presName="Name0" presStyleCnt="0">
        <dgm:presLayoutVars>
          <dgm:dir/>
          <dgm:resizeHandles val="exact"/>
        </dgm:presLayoutVars>
      </dgm:prSet>
      <dgm:spPr/>
    </dgm:pt>
    <dgm:pt modelId="{6AAFA12F-90F9-4D7B-A3AC-1A58D76FA09B}" type="pres">
      <dgm:prSet presAssocID="{2829030C-D388-417B-8423-23AE3222A213}" presName="parTxOnly" presStyleLbl="node1" presStyleIdx="0" presStyleCnt="3">
        <dgm:presLayoutVars>
          <dgm:bulletEnabled val="1"/>
        </dgm:presLayoutVars>
      </dgm:prSet>
      <dgm:spPr/>
    </dgm:pt>
    <dgm:pt modelId="{E49D27B7-8FF7-466F-A1E1-3CBFB72E255A}" type="pres">
      <dgm:prSet presAssocID="{EEA0473F-4478-4081-9028-DD24D37D4ED7}" presName="parSpace" presStyleCnt="0"/>
      <dgm:spPr/>
    </dgm:pt>
    <dgm:pt modelId="{4E67C7BA-8D73-4B83-8287-2CFAA27E9FF2}" type="pres">
      <dgm:prSet presAssocID="{55655B04-430A-4CF3-99A0-003B109E24F5}" presName="parTxOnly" presStyleLbl="node1" presStyleIdx="1" presStyleCnt="3">
        <dgm:presLayoutVars>
          <dgm:bulletEnabled val="1"/>
        </dgm:presLayoutVars>
      </dgm:prSet>
      <dgm:spPr/>
    </dgm:pt>
    <dgm:pt modelId="{5C178CC0-A762-41D5-85FB-346AA736D5E8}" type="pres">
      <dgm:prSet presAssocID="{226CC5BE-390F-4FB2-9A2C-71B35FDBA401}" presName="parSpace" presStyleCnt="0"/>
      <dgm:spPr/>
    </dgm:pt>
    <dgm:pt modelId="{C53D59AC-5B43-471E-ADD7-CADD482A103C}" type="pres">
      <dgm:prSet presAssocID="{AFF0B83B-4E67-4406-8F81-36A5F6E1DCA2}" presName="parTxOnly" presStyleLbl="node1" presStyleIdx="2" presStyleCnt="3">
        <dgm:presLayoutVars>
          <dgm:bulletEnabled val="1"/>
        </dgm:presLayoutVars>
      </dgm:prSet>
      <dgm:spPr/>
    </dgm:pt>
  </dgm:ptLst>
  <dgm:cxnLst>
    <dgm:cxn modelId="{30904203-30A2-4EB2-AF44-F94DFD981D8C}" srcId="{22740059-7AE3-4022-85A2-91C6144CC1A2}" destId="{AFF0B83B-4E67-4406-8F81-36A5F6E1DCA2}" srcOrd="2" destOrd="0" parTransId="{48C139B9-4DAA-4338-8BBE-4BEA50FA9C55}" sibTransId="{853DF701-AFE7-4045-9C4E-56C481B9743A}"/>
    <dgm:cxn modelId="{5FAC2B3B-9F6B-4573-9DB1-C565EC826302}" type="presOf" srcId="{AFF0B83B-4E67-4406-8F81-36A5F6E1DCA2}" destId="{C53D59AC-5B43-471E-ADD7-CADD482A103C}" srcOrd="0" destOrd="0" presId="urn:microsoft.com/office/officeart/2005/8/layout/hChevron3"/>
    <dgm:cxn modelId="{52B7653C-9A90-4445-969D-93EF380B1A76}" type="presOf" srcId="{22740059-7AE3-4022-85A2-91C6144CC1A2}" destId="{36CF9ACC-42A6-401E-A431-5C51259F37EC}" srcOrd="0" destOrd="0" presId="urn:microsoft.com/office/officeart/2005/8/layout/hChevron3"/>
    <dgm:cxn modelId="{674ACEA1-A74E-41EE-8E42-D3EA5B925CB8}" srcId="{22740059-7AE3-4022-85A2-91C6144CC1A2}" destId="{2829030C-D388-417B-8423-23AE3222A213}" srcOrd="0" destOrd="0" parTransId="{CF627AEB-9584-47FA-A9AC-E2FD470EDA94}" sibTransId="{EEA0473F-4478-4081-9028-DD24D37D4ED7}"/>
    <dgm:cxn modelId="{DFC2D5AA-1780-45E3-90B9-9782DB1A0B4E}" type="presOf" srcId="{2829030C-D388-417B-8423-23AE3222A213}" destId="{6AAFA12F-90F9-4D7B-A3AC-1A58D76FA09B}" srcOrd="0" destOrd="0" presId="urn:microsoft.com/office/officeart/2005/8/layout/hChevron3"/>
    <dgm:cxn modelId="{495653B5-9769-492B-822D-98C6B5B55A5E}" srcId="{22740059-7AE3-4022-85A2-91C6144CC1A2}" destId="{55655B04-430A-4CF3-99A0-003B109E24F5}" srcOrd="1" destOrd="0" parTransId="{B29F2C36-479D-4021-A576-F59C1D47B11A}" sibTransId="{226CC5BE-390F-4FB2-9A2C-71B35FDBA401}"/>
    <dgm:cxn modelId="{2A9DC0EC-6B3F-444D-9B9F-793C085F2EAE}" type="presOf" srcId="{55655B04-430A-4CF3-99A0-003B109E24F5}" destId="{4E67C7BA-8D73-4B83-8287-2CFAA27E9FF2}" srcOrd="0" destOrd="0" presId="urn:microsoft.com/office/officeart/2005/8/layout/hChevron3"/>
    <dgm:cxn modelId="{6B38061A-F3B2-4724-8741-287E038546AE}" type="presParOf" srcId="{36CF9ACC-42A6-401E-A431-5C51259F37EC}" destId="{6AAFA12F-90F9-4D7B-A3AC-1A58D76FA09B}" srcOrd="0" destOrd="0" presId="urn:microsoft.com/office/officeart/2005/8/layout/hChevron3"/>
    <dgm:cxn modelId="{7D841ABB-FAB7-4F9E-BAA6-69CC992E7288}" type="presParOf" srcId="{36CF9ACC-42A6-401E-A431-5C51259F37EC}" destId="{E49D27B7-8FF7-466F-A1E1-3CBFB72E255A}" srcOrd="1" destOrd="0" presId="urn:microsoft.com/office/officeart/2005/8/layout/hChevron3"/>
    <dgm:cxn modelId="{74E6CA14-87B9-45F8-A11A-3AB543D3B9CD}" type="presParOf" srcId="{36CF9ACC-42A6-401E-A431-5C51259F37EC}" destId="{4E67C7BA-8D73-4B83-8287-2CFAA27E9FF2}" srcOrd="2" destOrd="0" presId="urn:microsoft.com/office/officeart/2005/8/layout/hChevron3"/>
    <dgm:cxn modelId="{897E45CD-14FA-4B3C-B977-D34AE87790C8}" type="presParOf" srcId="{36CF9ACC-42A6-401E-A431-5C51259F37EC}" destId="{5C178CC0-A762-41D5-85FB-346AA736D5E8}" srcOrd="3" destOrd="0" presId="urn:microsoft.com/office/officeart/2005/8/layout/hChevron3"/>
    <dgm:cxn modelId="{7EDF4C8F-F019-44E9-9A92-F437BEAE4FB4}" type="presParOf" srcId="{36CF9ACC-42A6-401E-A431-5C51259F37EC}" destId="{C53D59AC-5B43-471E-ADD7-CADD482A103C}"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FA12F-90F9-4D7B-A3AC-1A58D76FA09B}">
      <dsp:nvSpPr>
        <dsp:cNvPr id="0" name=""/>
        <dsp:cNvSpPr/>
      </dsp:nvSpPr>
      <dsp:spPr>
        <a:xfrm>
          <a:off x="2678" y="1563489"/>
          <a:ext cx="2342554" cy="937021"/>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cs-CZ" sz="2200" kern="1200" dirty="0"/>
            <a:t>Data</a:t>
          </a:r>
          <a:endParaRPr lang="en-US" sz="2200" kern="1200" dirty="0"/>
        </a:p>
      </dsp:txBody>
      <dsp:txXfrm>
        <a:off x="2678" y="1563489"/>
        <a:ext cx="2108299" cy="937021"/>
      </dsp:txXfrm>
    </dsp:sp>
    <dsp:sp modelId="{4E67C7BA-8D73-4B83-8287-2CFAA27E9FF2}">
      <dsp:nvSpPr>
        <dsp:cNvPr id="0" name=""/>
        <dsp:cNvSpPr/>
      </dsp:nvSpPr>
      <dsp:spPr>
        <a:xfrm>
          <a:off x="1876722" y="1563489"/>
          <a:ext cx="2342554" cy="93702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cs-CZ" sz="2200" kern="1200" dirty="0"/>
            <a:t>Informace</a:t>
          </a:r>
          <a:endParaRPr lang="en-US" sz="2200" kern="1200" dirty="0"/>
        </a:p>
      </dsp:txBody>
      <dsp:txXfrm>
        <a:off x="2345233" y="1563489"/>
        <a:ext cx="1405533" cy="937021"/>
      </dsp:txXfrm>
    </dsp:sp>
    <dsp:sp modelId="{C53D59AC-5B43-471E-ADD7-CADD482A103C}">
      <dsp:nvSpPr>
        <dsp:cNvPr id="0" name=""/>
        <dsp:cNvSpPr/>
      </dsp:nvSpPr>
      <dsp:spPr>
        <a:xfrm>
          <a:off x="3750766" y="1563489"/>
          <a:ext cx="2342554" cy="93702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cs-CZ" sz="2200" kern="1200" dirty="0"/>
            <a:t>Poznání</a:t>
          </a:r>
          <a:endParaRPr lang="en-US" sz="2200" kern="1200" dirty="0"/>
        </a:p>
      </dsp:txBody>
      <dsp:txXfrm>
        <a:off x="4219277" y="1563489"/>
        <a:ext cx="1405533" cy="93702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2/12/2020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690563"/>
            <a:ext cx="5930900" cy="3336925"/>
          </a:xfrm>
        </p:spPr>
      </p:sp>
      <p:sp>
        <p:nvSpPr>
          <p:cNvPr id="3" name="Notes Placeholder 2"/>
          <p:cNvSpPr>
            <a:spLocks noGrp="1"/>
          </p:cNvSpPr>
          <p:nvPr>
            <p:ph type="body" idx="1"/>
          </p:nvPr>
        </p:nvSpPr>
        <p:spPr/>
        <p:txBody>
          <a:bodyPr/>
          <a:lstStyle/>
          <a:p>
            <a:pPr marL="0" indent="0">
              <a:buNone/>
            </a:pPr>
            <a:r>
              <a:rPr lang="cs-CZ" dirty="0"/>
              <a:t>Rozdíl mezi informací a poznáním</a:t>
            </a:r>
            <a:endParaRPr lang="en-US" dirty="0"/>
          </a:p>
          <a:p>
            <a:r>
              <a:rPr lang="en-US" dirty="0" err="1"/>
              <a:t>Informace</a:t>
            </a:r>
            <a:r>
              <a:rPr lang="en-US" dirty="0"/>
              <a:t> </a:t>
            </a:r>
            <a:r>
              <a:rPr lang="en-US" dirty="0" err="1"/>
              <a:t>jsou</a:t>
            </a:r>
            <a:r>
              <a:rPr lang="en-US" dirty="0"/>
              <a:t> </a:t>
            </a:r>
            <a:r>
              <a:rPr lang="en-US" dirty="0" err="1"/>
              <a:t>zpracovávané</a:t>
            </a:r>
            <a:r>
              <a:rPr lang="en-US" dirty="0"/>
              <a:t> </a:t>
            </a:r>
            <a:r>
              <a:rPr lang="en-US" dirty="0" err="1"/>
              <a:t>údaje</a:t>
            </a:r>
            <a:r>
              <a:rPr lang="en-US" dirty="0"/>
              <a:t>, </a:t>
            </a:r>
            <a:r>
              <a:rPr lang="en-US" dirty="0" err="1"/>
              <a:t>zatímco</a:t>
            </a:r>
            <a:r>
              <a:rPr lang="en-US" dirty="0"/>
              <a:t> </a:t>
            </a:r>
            <a:r>
              <a:rPr lang="cs-CZ" dirty="0"/>
              <a:t>poznání </a:t>
            </a:r>
            <a:r>
              <a:rPr lang="en-US" dirty="0" err="1"/>
              <a:t>jsou</a:t>
            </a:r>
            <a:r>
              <a:rPr lang="en-US" dirty="0"/>
              <a:t> </a:t>
            </a:r>
            <a:r>
              <a:rPr lang="en-US" dirty="0" err="1"/>
              <a:t>informace</a:t>
            </a:r>
            <a:r>
              <a:rPr lang="en-US" dirty="0"/>
              <a:t>, </a:t>
            </a:r>
            <a:r>
              <a:rPr lang="en-US" dirty="0" err="1"/>
              <a:t>které</a:t>
            </a:r>
            <a:r>
              <a:rPr lang="en-US" dirty="0"/>
              <a:t> </a:t>
            </a:r>
            <a:r>
              <a:rPr lang="en-US" dirty="0" err="1"/>
              <a:t>jsou</a:t>
            </a:r>
            <a:r>
              <a:rPr lang="cs-CZ" dirty="0"/>
              <a:t> prezentovány </a:t>
            </a:r>
            <a:r>
              <a:rPr lang="en-US" dirty="0" err="1"/>
              <a:t>jako</a:t>
            </a:r>
            <a:r>
              <a:rPr lang="en-US" dirty="0"/>
              <a:t> </a:t>
            </a:r>
            <a:r>
              <a:rPr lang="en-US" dirty="0" err="1"/>
              <a:t>užitečné</a:t>
            </a:r>
            <a:r>
              <a:rPr lang="cs-CZ" dirty="0"/>
              <a:t>, k okamžitému použití</a:t>
            </a:r>
            <a:r>
              <a:rPr lang="en-US" dirty="0"/>
              <a:t>.</a:t>
            </a:r>
          </a:p>
          <a:p>
            <a:r>
              <a:rPr lang="en-US" dirty="0" err="1"/>
              <a:t>Informace</a:t>
            </a:r>
            <a:r>
              <a:rPr lang="en-US" dirty="0"/>
              <a:t> se </a:t>
            </a:r>
            <a:r>
              <a:rPr lang="en-US" dirty="0" err="1"/>
              <a:t>týkají</a:t>
            </a:r>
            <a:r>
              <a:rPr lang="en-US" dirty="0"/>
              <a:t> </a:t>
            </a:r>
            <a:r>
              <a:rPr lang="en-US" dirty="0" err="1"/>
              <a:t>způsobu</a:t>
            </a:r>
            <a:r>
              <a:rPr lang="en-US" dirty="0"/>
              <a:t>, </a:t>
            </a:r>
            <a:r>
              <a:rPr lang="en-US" dirty="0" err="1"/>
              <a:t>jakým</a:t>
            </a:r>
            <a:r>
              <a:rPr lang="en-US" dirty="0"/>
              <a:t> </a:t>
            </a:r>
            <a:r>
              <a:rPr lang="en-US" dirty="0" err="1"/>
              <a:t>jsou</a:t>
            </a:r>
            <a:r>
              <a:rPr lang="en-US" dirty="0"/>
              <a:t> data </a:t>
            </a:r>
            <a:r>
              <a:rPr lang="en-US" dirty="0" err="1"/>
              <a:t>spojována</a:t>
            </a:r>
            <a:r>
              <a:rPr lang="en-US" dirty="0"/>
              <a:t>, </a:t>
            </a:r>
            <a:r>
              <a:rPr lang="en-US" dirty="0" err="1"/>
              <a:t>zatímco</a:t>
            </a:r>
            <a:r>
              <a:rPr lang="en-US" dirty="0"/>
              <a:t> </a:t>
            </a:r>
            <a:r>
              <a:rPr lang="en-US" dirty="0" err="1"/>
              <a:t>znalosti</a:t>
            </a:r>
            <a:r>
              <a:rPr lang="en-US" dirty="0"/>
              <a:t> </a:t>
            </a:r>
            <a:r>
              <a:rPr lang="en-US" dirty="0" err="1"/>
              <a:t>zkoumají</a:t>
            </a:r>
            <a:r>
              <a:rPr lang="en-US" dirty="0"/>
              <a:t> </a:t>
            </a:r>
            <a:r>
              <a:rPr lang="en-US" dirty="0" err="1"/>
              <a:t>vzory</a:t>
            </a:r>
            <a:r>
              <a:rPr lang="en-US" dirty="0"/>
              <a:t> v </a:t>
            </a:r>
            <a:r>
              <a:rPr lang="en-US" dirty="0" err="1"/>
              <a:t>rámci</a:t>
            </a:r>
            <a:r>
              <a:rPr lang="en-US" dirty="0"/>
              <a:t> </a:t>
            </a:r>
            <a:r>
              <a:rPr lang="en-US" dirty="0" err="1"/>
              <a:t>daného</a:t>
            </a:r>
            <a:r>
              <a:rPr lang="en-US" dirty="0"/>
              <a:t> </a:t>
            </a:r>
            <a:r>
              <a:rPr lang="en-US" dirty="0" err="1"/>
              <a:t>souboru</a:t>
            </a:r>
            <a:r>
              <a:rPr lang="en-US" dirty="0"/>
              <a:t> </a:t>
            </a:r>
            <a:r>
              <a:rPr lang="en-US" dirty="0" err="1"/>
              <a:t>informací</a:t>
            </a:r>
            <a:r>
              <a:rPr lang="en-US" dirty="0"/>
              <a:t>.</a:t>
            </a:r>
          </a:p>
          <a:p>
            <a:r>
              <a:rPr lang="en-US" dirty="0" err="1"/>
              <a:t>Abyste</a:t>
            </a:r>
            <a:r>
              <a:rPr lang="en-US" dirty="0"/>
              <a:t> </a:t>
            </a:r>
            <a:r>
              <a:rPr lang="en-US" dirty="0" err="1"/>
              <a:t>získali</a:t>
            </a:r>
            <a:r>
              <a:rPr lang="en-US" dirty="0"/>
              <a:t> </a:t>
            </a:r>
            <a:r>
              <a:rPr lang="cs-CZ" dirty="0"/>
              <a:t>poznání</a:t>
            </a:r>
            <a:r>
              <a:rPr lang="en-US" dirty="0"/>
              <a:t>, </a:t>
            </a:r>
            <a:r>
              <a:rPr lang="en-US" dirty="0" err="1"/>
              <a:t>potřebujete</a:t>
            </a:r>
            <a:r>
              <a:rPr lang="en-US" dirty="0"/>
              <a:t> </a:t>
            </a:r>
            <a:r>
              <a:rPr lang="en-US" dirty="0" err="1"/>
              <a:t>určité</a:t>
            </a:r>
            <a:r>
              <a:rPr lang="en-US" dirty="0"/>
              <a:t> </a:t>
            </a:r>
            <a:r>
              <a:rPr lang="en-US" dirty="0" err="1"/>
              <a:t>kognitivní</a:t>
            </a:r>
            <a:r>
              <a:rPr lang="en-US" dirty="0"/>
              <a:t> a </a:t>
            </a:r>
            <a:r>
              <a:rPr lang="en-US" dirty="0" err="1"/>
              <a:t>analytické</a:t>
            </a:r>
            <a:r>
              <a:rPr lang="en-US" dirty="0"/>
              <a:t> </a:t>
            </a:r>
            <a:r>
              <a:rPr lang="en-US" dirty="0" err="1"/>
              <a:t>dovednosti</a:t>
            </a:r>
            <a:r>
              <a:rPr lang="en-US" dirty="0"/>
              <a:t>, </a:t>
            </a:r>
            <a:r>
              <a:rPr lang="en-US" dirty="0" err="1"/>
              <a:t>zatímco</a:t>
            </a:r>
            <a:r>
              <a:rPr lang="en-US" dirty="0"/>
              <a:t> k </a:t>
            </a:r>
            <a:r>
              <a:rPr lang="cs-CZ" dirty="0"/>
              <a:t>získání </a:t>
            </a:r>
            <a:r>
              <a:rPr lang="en-US" dirty="0" err="1"/>
              <a:t>informacím</a:t>
            </a:r>
            <a:r>
              <a:rPr lang="en-US" dirty="0"/>
              <a:t> </a:t>
            </a:r>
            <a:r>
              <a:rPr lang="en-US" dirty="0" err="1"/>
              <a:t>nepotřebujete</a:t>
            </a:r>
            <a:r>
              <a:rPr lang="en-US" dirty="0"/>
              <a:t> </a:t>
            </a:r>
            <a:r>
              <a:rPr lang="en-US" dirty="0" err="1"/>
              <a:t>kognitivní</a:t>
            </a:r>
            <a:r>
              <a:rPr lang="en-US" dirty="0"/>
              <a:t> </a:t>
            </a:r>
            <a:r>
              <a:rPr lang="en-US" dirty="0" err="1"/>
              <a:t>dovednosti</a:t>
            </a:r>
            <a:r>
              <a:rPr lang="en-US" dirty="0"/>
              <a:t>.</a:t>
            </a:r>
          </a:p>
          <a:p>
            <a:pPr marL="0" indent="0">
              <a:buNone/>
            </a:pPr>
            <a:endParaRPr lang="en-GB" dirty="0"/>
          </a:p>
        </p:txBody>
      </p:sp>
      <p:sp>
        <p:nvSpPr>
          <p:cNvPr id="4" name="Slide Number Placeholder 3"/>
          <p:cNvSpPr>
            <a:spLocks noGrp="1"/>
          </p:cNvSpPr>
          <p:nvPr>
            <p:ph type="sldNum" sz="quarter" idx="10"/>
          </p:nvPr>
        </p:nvSpPr>
        <p:spPr/>
        <p:txBody>
          <a:bodyPr/>
          <a:lstStyle/>
          <a:p>
            <a:fld id="{4015FC5D-F100-4E6D-8FB9-6CFF3E95A6C6}" type="slidenum">
              <a:rPr lang="en-US" smtClean="0"/>
              <a:pPr/>
              <a:t>21</a:t>
            </a:fld>
            <a:endParaRPr lang="en-US"/>
          </a:p>
        </p:txBody>
      </p:sp>
    </p:spTree>
    <p:extLst>
      <p:ext uri="{BB962C8B-B14F-4D97-AF65-F5344CB8AC3E}">
        <p14:creationId xmlns:p14="http://schemas.microsoft.com/office/powerpoint/2010/main" val="3668703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18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0004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1440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01072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23927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4010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572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983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89390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24028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65202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30937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637282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080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954644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04632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4094384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Divider page">
    <p:spTree>
      <p:nvGrpSpPr>
        <p:cNvPr id="1" name=""/>
        <p:cNvGrpSpPr/>
        <p:nvPr/>
      </p:nvGrpSpPr>
      <p:grpSpPr>
        <a:xfrm>
          <a:off x="0" y="0"/>
          <a:ext cx="0" cy="0"/>
          <a:chOff x="0" y="0"/>
          <a:chExt cx="0" cy="0"/>
        </a:xfrm>
      </p:grpSpPr>
      <p:sp>
        <p:nvSpPr>
          <p:cNvPr id="5" name="Rectangle 2"/>
          <p:cNvSpPr>
            <a:spLocks noGrp="1" noChangeArrowheads="1"/>
          </p:cNvSpPr>
          <p:nvPr>
            <p:ph type="ctrTitle" hasCustomPrompt="1"/>
          </p:nvPr>
        </p:nvSpPr>
        <p:spPr>
          <a:xfrm>
            <a:off x="528000" y="1385156"/>
            <a:ext cx="9766552" cy="2132856"/>
          </a:xfrm>
        </p:spPr>
        <p:txBody>
          <a:bodyPr anchor="b" anchorCtr="0">
            <a:normAutofit/>
          </a:bodyPr>
          <a:lstStyle>
            <a:lvl1pPr marL="0" marR="0" indent="0" algn="l" defTabSz="609585" rtl="0" eaLnBrk="1" fontAlgn="base" latinLnBrk="0" hangingPunct="1">
              <a:lnSpc>
                <a:spcPct val="100000"/>
              </a:lnSpc>
              <a:spcBef>
                <a:spcPct val="0"/>
              </a:spcBef>
              <a:spcAft>
                <a:spcPct val="0"/>
              </a:spcAft>
              <a:buClrTx/>
              <a:buSzTx/>
              <a:buFontTx/>
              <a:buNone/>
              <a:tabLst/>
              <a:defRPr sz="8000" spc="-200" baseline="0">
                <a:solidFill>
                  <a:schemeClr val="bg1"/>
                </a:solidFill>
              </a:defRPr>
            </a:lvl1pPr>
          </a:lstStyle>
          <a:p>
            <a:pPr marL="0" lvl="0" indent="0" defTabSz="609585"/>
            <a:r>
              <a:rPr lang="en-GB" dirty="0"/>
              <a:t>Click to add title</a:t>
            </a:r>
          </a:p>
        </p:txBody>
      </p:sp>
      <p:sp>
        <p:nvSpPr>
          <p:cNvPr id="6" name="Rectangle 3"/>
          <p:cNvSpPr>
            <a:spLocks noGrp="1" noChangeArrowheads="1"/>
          </p:cNvSpPr>
          <p:nvPr>
            <p:ph type="subTitle" idx="1" hasCustomPrompt="1"/>
          </p:nvPr>
        </p:nvSpPr>
        <p:spPr>
          <a:xfrm>
            <a:off x="527999" y="3729423"/>
            <a:ext cx="9768000" cy="1044575"/>
          </a:xfrm>
        </p:spPr>
        <p:txBody>
          <a:bodyPr wrap="square">
            <a:noAutofit/>
          </a:bodyPr>
          <a:lstStyle>
            <a:lvl1pPr marL="0" indent="0" defTabSz="609585">
              <a:lnSpc>
                <a:spcPct val="100000"/>
              </a:lnSpc>
              <a:spcBef>
                <a:spcPts val="0"/>
              </a:spcBef>
              <a:buFontTx/>
              <a:buNone/>
              <a:defRPr sz="3600" kern="0" spc="-67" baseline="0">
                <a:solidFill>
                  <a:schemeClr val="bg1"/>
                </a:solidFill>
              </a:defRPr>
            </a:lvl1pPr>
          </a:lstStyle>
          <a:p>
            <a:pPr marL="0" lvl="0" indent="0" defTabSz="609585"/>
            <a:r>
              <a:rPr lang="en-GB" noProof="0" dirty="0"/>
              <a:t>Click to add subtitle</a:t>
            </a:r>
          </a:p>
        </p:txBody>
      </p:sp>
      <p:sp>
        <p:nvSpPr>
          <p:cNvPr id="3" name="TIETOCONFIDENTIALTEXT"/>
          <p:cNvSpPr txBox="1"/>
          <p:nvPr userDrawn="1"/>
        </p:nvSpPr>
        <p:spPr>
          <a:xfrm rot="16200000">
            <a:off x="11650452" y="1374160"/>
            <a:ext cx="371897" cy="164212"/>
          </a:xfrm>
          <a:prstGeom prst="rect">
            <a:avLst/>
          </a:prstGeom>
          <a:noFill/>
        </p:spPr>
        <p:txBody>
          <a:bodyPr vert="horz" wrap="none" lIns="0" tIns="0" rIns="0" bIns="0" rtlCol="0" anchor="t">
            <a:spAutoFit/>
          </a:bodyPr>
          <a:lstStyle/>
          <a:p>
            <a:pPr algn="r"/>
            <a:r>
              <a:rPr lang="en-US" sz="1067">
                <a:solidFill>
                  <a:srgbClr val="FFFFFF"/>
                </a:solidFill>
                <a:latin typeface="Arial" panose="020B0604020202020204" pitchFamily="34" charset="0"/>
              </a:rPr>
              <a:t>Public</a:t>
            </a:r>
          </a:p>
        </p:txBody>
      </p:sp>
    </p:spTree>
    <p:extLst>
      <p:ext uri="{BB962C8B-B14F-4D97-AF65-F5344CB8AC3E}">
        <p14:creationId xmlns:p14="http://schemas.microsoft.com/office/powerpoint/2010/main" val="352948902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a:xfrm>
            <a:off x="524934" y="6434667"/>
            <a:ext cx="474133" cy="203200"/>
          </a:xfrm>
        </p:spPr>
        <p:txBody>
          <a:bodyPr/>
          <a:lstStyle/>
          <a:p>
            <a:fld id="{A9CE9A1B-E9B3-491E-94A3-0757E1AF01F9}" type="slidenum">
              <a:rPr lang="en-US" smtClean="0"/>
              <a:t>‹#›</a:t>
            </a:fld>
            <a:endParaRPr lang="en-US"/>
          </a:p>
        </p:txBody>
      </p:sp>
      <p:sp>
        <p:nvSpPr>
          <p:cNvPr id="3" name="Text Placeholder 2"/>
          <p:cNvSpPr>
            <a:spLocks noGrp="1"/>
          </p:cNvSpPr>
          <p:nvPr>
            <p:ph type="body" sz="quarter" idx="15" hasCustomPrompt="1"/>
          </p:nvPr>
        </p:nvSpPr>
        <p:spPr>
          <a:xfrm>
            <a:off x="528000" y="621789"/>
            <a:ext cx="10972800" cy="5208001"/>
          </a:xfrm>
        </p:spPr>
        <p:txBody>
          <a:bodyPr/>
          <a:lstStyle>
            <a:lvl1pPr marL="0" indent="0">
              <a:buFontTx/>
              <a:buNone/>
              <a:defRPr sz="10666" b="1" spc="-200" baseline="0">
                <a:solidFill>
                  <a:srgbClr val="0065A0"/>
                </a:solidFill>
                <a:latin typeface="+mj-lt"/>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GB" dirty="0"/>
              <a:t>Click to add quote or</a:t>
            </a:r>
            <a:br>
              <a:rPr lang="en-GB" dirty="0"/>
            </a:br>
            <a:r>
              <a:rPr lang="en-GB" dirty="0"/>
              <a:t>big text</a:t>
            </a:r>
            <a:endParaRPr lang="en-US" dirty="0"/>
          </a:p>
        </p:txBody>
      </p:sp>
    </p:spTree>
    <p:extLst>
      <p:ext uri="{BB962C8B-B14F-4D97-AF65-F5344CB8AC3E}">
        <p14:creationId xmlns:p14="http://schemas.microsoft.com/office/powerpoint/2010/main" val="85045677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adpis a obsah">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223614"/>
            <a:ext cx="12623800" cy="709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5"/>
          <p:cNvSpPr>
            <a:spLocks noGrp="1" noChangeArrowheads="1"/>
          </p:cNvSpPr>
          <p:nvPr>
            <p:ph type="body" idx="4294967295"/>
          </p:nvPr>
        </p:nvSpPr>
        <p:spPr>
          <a:xfrm>
            <a:off x="1775884" y="1700214"/>
            <a:ext cx="8379883" cy="3960812"/>
          </a:xfrm>
          <a:prstGeom prst="rect">
            <a:avLst/>
          </a:prstGeom>
          <a:noFill/>
          <a:ln/>
        </p:spPr>
        <p:txBody>
          <a:bodyPr/>
          <a:lstStyle/>
          <a:p>
            <a:pPr lvl="0"/>
            <a:r>
              <a:rPr lang="cs-CZ"/>
              <a:t>Kliknutím lze upravit styly předlohy textu.</a:t>
            </a:r>
          </a:p>
        </p:txBody>
      </p:sp>
    </p:spTree>
    <p:extLst>
      <p:ext uri="{BB962C8B-B14F-4D97-AF65-F5344CB8AC3E}">
        <p14:creationId xmlns:p14="http://schemas.microsoft.com/office/powerpoint/2010/main" val="302110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041420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4738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4803">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7" y="6629336"/>
            <a:ext cx="555597" cy="133860"/>
          </a:xfrm>
          <a:prstGeom prst="rect">
            <a:avLst/>
          </a:prstGeom>
        </p:spPr>
        <p:txBody>
          <a:bodyPr vert="horz" lIns="93269" tIns="0" rIns="0" bIns="0" rtlCol="0" anchor="ctr"/>
          <a:lstStyle>
            <a:lvl1pPr algn="r" defTabSz="914244"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69240" y="6481589"/>
            <a:ext cx="898127" cy="191293"/>
          </a:xfrm>
          <a:prstGeom prst="rect">
            <a:avLst/>
          </a:prstGeom>
        </p:spPr>
      </p:pic>
    </p:spTree>
    <p:extLst>
      <p:ext uri="{BB962C8B-B14F-4D97-AF65-F5344CB8AC3E}">
        <p14:creationId xmlns:p14="http://schemas.microsoft.com/office/powerpoint/2010/main" val="325963943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69008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15276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03109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59726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404488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14494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050ACFF-56C3-4453-9BAD-A02FE717F83E}" type="datetimeFigureOut">
              <a:rPr lang="en-US" smtClean="0"/>
              <a:t>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566931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050ACFF-56C3-4453-9BAD-A02FE717F83E}" type="datetimeFigureOut">
              <a:rPr lang="en-US" smtClean="0"/>
              <a:t>2/12/2020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488839008"/>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Rene.Moyzes@itspecialista.c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searchdatamanagement.techtarget.com/definition/dimension" TargetMode="External"/><Relationship Id="rId2" Type="http://schemas.openxmlformats.org/officeDocument/2006/relationships/hyperlink" Target="https://searchdatamanagement.techtarget.com/definition/data-warehouse" TargetMode="External"/><Relationship Id="rId1" Type="http://schemas.openxmlformats.org/officeDocument/2006/relationships/slideLayout" Target="../slideLayouts/slideLayout2.xml"/><Relationship Id="rId4" Type="http://schemas.openxmlformats.org/officeDocument/2006/relationships/hyperlink" Target="http://searchcio.techtarget.in/tutorial/BI-tools-guide-for-manager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ictionary.cambridge.org/dictionary/english/shopping" TargetMode="External"/><Relationship Id="rId2" Type="http://schemas.openxmlformats.org/officeDocument/2006/relationships/hyperlink" Target="https://dictionary.cambridge.org/dictionary/english/market" TargetMode="External"/><Relationship Id="rId1" Type="http://schemas.openxmlformats.org/officeDocument/2006/relationships/slideLayout" Target="../slideLayouts/slideLayout2.xml"/><Relationship Id="rId4" Type="http://schemas.openxmlformats.org/officeDocument/2006/relationships/hyperlink" Target="https://dictionary.cambridge.org/dictionary/english/centr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Data_mart#cite_note-1" TargetMode="External"/><Relationship Id="rId2" Type="http://schemas.openxmlformats.org/officeDocument/2006/relationships/hyperlink" Target="https://en.wikipedia.org/wiki/Data_warehous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xml"/></Relationships>
</file>

<file path=ppt/slides/_rels/slide58.xml.rels><?xml version="1.0" encoding="UTF-8" standalone="yes"?>
<Relationships xmlns="http://schemas.openxmlformats.org/package/2006/relationships"><Relationship Id="rId3" Type="http://schemas.openxmlformats.org/officeDocument/2006/relationships/hyperlink" Target="https://www.jamesserra.com/archive/2015/04/what-is-a-data-lak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image" Target="../media/image23.gif"/><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notesSlide" Target="../notesSlides/notesSlide4.xml"/><Relationship Id="rId2" Type="http://schemas.openxmlformats.org/officeDocument/2006/relationships/tags" Target="../tags/tag4.xml"/><Relationship Id="rId16"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jamesserra.com/archive/2015/04/what-is-a-data-lak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tags" Target="../tags/tag18.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35.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34.png"/><Relationship Id="rId2" Type="http://schemas.openxmlformats.org/officeDocument/2006/relationships/tags" Target="../tags/tag20.xml"/><Relationship Id="rId16" Type="http://schemas.openxmlformats.org/officeDocument/2006/relationships/image" Target="../media/image32.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33.png"/><Relationship Id="rId5" Type="http://schemas.openxmlformats.org/officeDocument/2006/relationships/tags" Target="../tags/tag23.xml"/><Relationship Id="rId15" Type="http://schemas.openxmlformats.org/officeDocument/2006/relationships/image" Target="../media/image36.png"/><Relationship Id="rId10" Type="http://schemas.openxmlformats.org/officeDocument/2006/relationships/notesSlide" Target="../notesSlides/notesSlide10.xml"/><Relationship Id="rId4" Type="http://schemas.openxmlformats.org/officeDocument/2006/relationships/tags" Target="../tags/tag22.xml"/><Relationship Id="rId9" Type="http://schemas.openxmlformats.org/officeDocument/2006/relationships/slideLayout" Target="../slideLayouts/slideLayout20.xml"/><Relationship Id="rId1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t>Ing. René Moyzes</a:t>
            </a: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342262"/>
            <a:ext cx="5786662" cy="1661993"/>
          </a:xfrm>
          <a:prstGeom prst="rect">
            <a:avLst/>
          </a:prstGeom>
          <a:noFill/>
        </p:spPr>
        <p:txBody>
          <a:bodyPr wrap="square" lIns="0" tIns="0" rIns="0" bIns="0" rtlCol="0" anchor="ctr">
            <a:spAutoFit/>
          </a:bodyPr>
          <a:lstStyle/>
          <a:p>
            <a:r>
              <a:rPr lang="cs-CZ" sz="5400" b="1" dirty="0">
                <a:solidFill>
                  <a:schemeClr val="bg1"/>
                </a:solidFill>
                <a:latin typeface="+mj-lt"/>
              </a:rPr>
              <a:t>Představení BI a datových skladů</a:t>
            </a:r>
          </a:p>
        </p:txBody>
      </p:sp>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B19790-82FB-41DA-AC32-0EFD7C5B04BC}"/>
              </a:ext>
            </a:extLst>
          </p:cNvPr>
          <p:cNvSpPr>
            <a:spLocks noGrp="1"/>
          </p:cNvSpPr>
          <p:nvPr>
            <p:ph type="title"/>
          </p:nvPr>
        </p:nvSpPr>
        <p:spPr/>
        <p:txBody>
          <a:bodyPr/>
          <a:lstStyle/>
          <a:p>
            <a:r>
              <a:rPr lang="cs-CZ" dirty="0"/>
              <a:t>Otázky na které BI odpovídá</a:t>
            </a:r>
          </a:p>
        </p:txBody>
      </p:sp>
      <p:sp>
        <p:nvSpPr>
          <p:cNvPr id="4099" name="Rectangle 5"/>
          <p:cNvSpPr>
            <a:spLocks noGrp="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a:bodyPr>
          <a:lstStyle/>
          <a:p>
            <a:pPr>
              <a:lnSpc>
                <a:spcPct val="150000"/>
              </a:lnSpc>
            </a:pPr>
            <a:r>
              <a:rPr lang="cs-CZ" altLang="cs-CZ" sz="1600" dirty="0"/>
              <a:t>Kolik zboží jsme prodali za poslední měsíc a v jakých segmentech</a:t>
            </a:r>
          </a:p>
          <a:p>
            <a:pPr>
              <a:lnSpc>
                <a:spcPct val="150000"/>
              </a:lnSpc>
            </a:pPr>
            <a:r>
              <a:rPr lang="cs-CZ" altLang="cs-CZ" sz="1600" dirty="0"/>
              <a:t>Jaký je současný trend pohybu zásob na skladech</a:t>
            </a:r>
          </a:p>
          <a:p>
            <a:pPr>
              <a:lnSpc>
                <a:spcPct val="150000"/>
              </a:lnSpc>
            </a:pPr>
            <a:r>
              <a:rPr lang="cs-CZ" altLang="cs-CZ" sz="1600" dirty="0"/>
              <a:t>Pravidelná měsíční výkonnost obchodních zástupců</a:t>
            </a:r>
          </a:p>
          <a:p>
            <a:pPr>
              <a:lnSpc>
                <a:spcPct val="150000"/>
              </a:lnSpc>
            </a:pPr>
            <a:r>
              <a:rPr lang="cs-CZ" altLang="cs-CZ" sz="1600" dirty="0"/>
              <a:t>Trendy vývoje zásadních ukazatelů (KPI)</a:t>
            </a:r>
          </a:p>
          <a:p>
            <a:pPr>
              <a:lnSpc>
                <a:spcPct val="150000"/>
              </a:lnSpc>
            </a:pPr>
            <a:r>
              <a:rPr lang="cs-CZ" altLang="cs-CZ" sz="1600" dirty="0"/>
              <a:t>Jaké jsou nejprodávanější výrobky v dané kategorii a jaké zboží si k nim zákazník dále přibírá</a:t>
            </a:r>
          </a:p>
          <a:p>
            <a:pPr>
              <a:lnSpc>
                <a:spcPct val="150000"/>
              </a:lnSpc>
            </a:pPr>
            <a:r>
              <a:rPr lang="cs-CZ" altLang="cs-CZ" sz="1600" dirty="0"/>
              <a:t>Největší spádovost pacientů v regionu</a:t>
            </a:r>
          </a:p>
          <a:p>
            <a:pPr>
              <a:lnSpc>
                <a:spcPct val="150000"/>
              </a:lnSpc>
            </a:pPr>
            <a:r>
              <a:rPr lang="cs-CZ" altLang="cs-CZ" sz="1600" dirty="0"/>
              <a:t>Statistické analýzy</a:t>
            </a:r>
          </a:p>
          <a:p>
            <a:pPr>
              <a:lnSpc>
                <a:spcPct val="150000"/>
              </a:lnSpc>
            </a:pPr>
            <a:r>
              <a:rPr lang="cs-CZ" altLang="cs-CZ" sz="1600" dirty="0"/>
              <a:t>Predikce vývoje a komparace s aktuálním stavem</a:t>
            </a:r>
          </a:p>
          <a:p>
            <a:pPr>
              <a:lnSpc>
                <a:spcPct val="150000"/>
              </a:lnSpc>
            </a:pPr>
            <a:endParaRPr lang="cs-CZ" altLang="cs-CZ" sz="1600" dirty="0"/>
          </a:p>
        </p:txBody>
      </p:sp>
    </p:spTree>
    <p:extLst>
      <p:ext uri="{BB962C8B-B14F-4D97-AF65-F5344CB8AC3E}">
        <p14:creationId xmlns:p14="http://schemas.microsoft.com/office/powerpoint/2010/main" val="286461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34319-0ADD-4A44-88BA-CC92C8EF5A17}"/>
              </a:ext>
            </a:extLst>
          </p:cNvPr>
          <p:cNvSpPr>
            <a:spLocks noGrp="1"/>
          </p:cNvSpPr>
          <p:nvPr>
            <p:ph type="title"/>
          </p:nvPr>
        </p:nvSpPr>
        <p:spPr/>
        <p:txBody>
          <a:bodyPr/>
          <a:lstStyle/>
          <a:p>
            <a:r>
              <a:rPr lang="cs-CZ" dirty="0"/>
              <a:t>Historie BI</a:t>
            </a:r>
            <a:br>
              <a:rPr lang="cs-CZ" dirty="0"/>
            </a:br>
            <a:endParaRPr lang="cs-CZ" dirty="0"/>
          </a:p>
        </p:txBody>
      </p:sp>
      <p:sp>
        <p:nvSpPr>
          <p:cNvPr id="4099" name="Rectangle 5"/>
          <p:cNvSpPr>
            <a:spLocks noGrp="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nSpc>
                <a:spcPct val="150000"/>
              </a:lnSpc>
            </a:pPr>
            <a:r>
              <a:rPr lang="cs-CZ" altLang="cs-CZ" sz="1600" dirty="0"/>
              <a:t>První reporty už s první formou uživatelských databází</a:t>
            </a:r>
          </a:p>
          <a:p>
            <a:pPr>
              <a:lnSpc>
                <a:spcPct val="150000"/>
              </a:lnSpc>
            </a:pPr>
            <a:r>
              <a:rPr lang="cs-CZ" altLang="cs-CZ" sz="1600" dirty="0"/>
              <a:t>Zvýšená zátěž nad primárními systémy nutí odlévat data do samostatných analytických databází -&gt; vznik konceptu DWH (</a:t>
            </a:r>
            <a:r>
              <a:rPr lang="cs-CZ" altLang="cs-CZ" sz="1600" dirty="0" err="1"/>
              <a:t>Inmon</a:t>
            </a:r>
            <a:r>
              <a:rPr lang="cs-CZ" altLang="cs-CZ" sz="1600" dirty="0"/>
              <a:t> 90. léta 20. století)</a:t>
            </a:r>
          </a:p>
          <a:p>
            <a:pPr>
              <a:lnSpc>
                <a:spcPct val="150000"/>
              </a:lnSpc>
            </a:pPr>
            <a:r>
              <a:rPr lang="cs-CZ" altLang="cs-CZ" sz="1600" dirty="0"/>
              <a:t>Analytika nad velkými objemy převážně historických dat vede k tvorbě </a:t>
            </a:r>
            <a:r>
              <a:rPr lang="cs-CZ" altLang="cs-CZ" sz="1600" dirty="0" err="1"/>
              <a:t>multi</a:t>
            </a:r>
            <a:r>
              <a:rPr lang="cs-CZ" altLang="cs-CZ" sz="1600" dirty="0"/>
              <a:t>-dimenzionálního modelu (</a:t>
            </a:r>
            <a:r>
              <a:rPr lang="cs-CZ" altLang="cs-CZ" sz="1600" dirty="0" err="1"/>
              <a:t>Kimball</a:t>
            </a:r>
            <a:r>
              <a:rPr lang="cs-CZ" altLang="cs-CZ" sz="1600" dirty="0"/>
              <a:t>) -&gt; vznik konceptu OLAP</a:t>
            </a:r>
          </a:p>
          <a:p>
            <a:pPr>
              <a:lnSpc>
                <a:spcPct val="150000"/>
              </a:lnSpc>
            </a:pPr>
            <a:r>
              <a:rPr lang="cs-CZ" altLang="cs-CZ" sz="1600" dirty="0"/>
              <a:t>Současné trendy zaměřeny na rychlou odezvu, kvalitu dat a zpracování velkých množství dat strukturovaných i nestrukturovaných, tzv. „Big data“.</a:t>
            </a:r>
          </a:p>
          <a:p>
            <a:pPr>
              <a:lnSpc>
                <a:spcPct val="150000"/>
              </a:lnSpc>
            </a:pPr>
            <a:endParaRPr lang="cs-CZ" altLang="cs-CZ" sz="1600" dirty="0"/>
          </a:p>
        </p:txBody>
      </p:sp>
    </p:spTree>
    <p:extLst>
      <p:ext uri="{BB962C8B-B14F-4D97-AF65-F5344CB8AC3E}">
        <p14:creationId xmlns:p14="http://schemas.microsoft.com/office/powerpoint/2010/main" val="3937871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8C8A9-0342-422F-A843-A82D1A96716E}"/>
              </a:ext>
            </a:extLst>
          </p:cNvPr>
          <p:cNvSpPr>
            <a:spLocks noGrp="1"/>
          </p:cNvSpPr>
          <p:nvPr>
            <p:ph type="title"/>
          </p:nvPr>
        </p:nvSpPr>
        <p:spPr/>
        <p:txBody>
          <a:bodyPr/>
          <a:lstStyle/>
          <a:p>
            <a:r>
              <a:rPr lang="cs-CZ" dirty="0"/>
              <a:t>Poslání BI</a:t>
            </a:r>
          </a:p>
        </p:txBody>
      </p:sp>
      <p:sp>
        <p:nvSpPr>
          <p:cNvPr id="4099" name="Rectangle 5"/>
          <p:cNvSpPr>
            <a:spLocks noGrp="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cs-CZ" altLang="cs-CZ" b="1" dirty="0"/>
              <a:t>Poslání BI?</a:t>
            </a:r>
          </a:p>
          <a:p>
            <a:pPr>
              <a:lnSpc>
                <a:spcPct val="150000"/>
              </a:lnSpc>
            </a:pPr>
            <a:r>
              <a:rPr lang="cs-CZ" altLang="cs-CZ" sz="1600" dirty="0"/>
              <a:t>Poskytovat možnost analyzovat data své vlastní firmy a získávat z nich důležité informace pro svůj business (odtud Business </a:t>
            </a:r>
            <a:r>
              <a:rPr lang="cs-CZ" altLang="cs-CZ" sz="1600" dirty="0" err="1"/>
              <a:t>Intelligence</a:t>
            </a:r>
            <a:r>
              <a:rPr lang="cs-CZ" altLang="cs-CZ" sz="1600" dirty="0"/>
              <a:t>)</a:t>
            </a:r>
          </a:p>
          <a:p>
            <a:pPr>
              <a:lnSpc>
                <a:spcPct val="150000"/>
              </a:lnSpc>
            </a:pPr>
            <a:r>
              <a:rPr lang="cs-CZ" altLang="cs-CZ" sz="1600" dirty="0"/>
              <a:t>Zrychlit a zpříjemnit práci s tvorbou a prezentací reportů</a:t>
            </a:r>
          </a:p>
          <a:p>
            <a:pPr>
              <a:lnSpc>
                <a:spcPct val="150000"/>
              </a:lnSpc>
            </a:pPr>
            <a:r>
              <a:rPr lang="cs-CZ" altLang="cs-CZ" sz="1600" dirty="0"/>
              <a:t>Umožnit „hraní“ si s daty všemožnými způsoby</a:t>
            </a:r>
          </a:p>
          <a:p>
            <a:pPr>
              <a:lnSpc>
                <a:spcPct val="150000"/>
              </a:lnSpc>
            </a:pPr>
            <a:r>
              <a:rPr lang="cs-CZ" altLang="cs-CZ" sz="1600" b="1" dirty="0"/>
              <a:t>Doručit informace všem, kteří by k tomu za normálních podmínek neměli možnost</a:t>
            </a:r>
          </a:p>
          <a:p>
            <a:endParaRPr lang="cs-CZ" altLang="cs-CZ" sz="1600" dirty="0"/>
          </a:p>
          <a:p>
            <a:endParaRPr lang="cs-CZ" altLang="cs-CZ" sz="1600" dirty="0"/>
          </a:p>
        </p:txBody>
      </p:sp>
    </p:spTree>
    <p:extLst>
      <p:ext uri="{BB962C8B-B14F-4D97-AF65-F5344CB8AC3E}">
        <p14:creationId xmlns:p14="http://schemas.microsoft.com/office/powerpoint/2010/main" val="523579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Práce</a:t>
            </a:r>
            <a:r>
              <a:rPr lang="en-GB" dirty="0"/>
              <a:t> s </a:t>
            </a:r>
            <a:r>
              <a:rPr lang="en-GB" dirty="0" err="1"/>
              <a:t>daty</a:t>
            </a:r>
            <a:endParaRPr lang="en-GB" dirty="0"/>
          </a:p>
        </p:txBody>
      </p:sp>
      <p:sp>
        <p:nvSpPr>
          <p:cNvPr id="3" name="Content Placeholder 2"/>
          <p:cNvSpPr>
            <a:spLocks noGrp="1"/>
          </p:cNvSpPr>
          <p:nvPr>
            <p:ph idx="1"/>
          </p:nvPr>
        </p:nvSpPr>
        <p:spPr/>
        <p:txBody>
          <a:bodyPr/>
          <a:lstStyle/>
          <a:p>
            <a:r>
              <a:rPr lang="en-GB" dirty="0" err="1">
                <a:highlight>
                  <a:srgbClr val="FFFF00"/>
                </a:highlight>
              </a:rPr>
              <a:t>Zpřístupnit</a:t>
            </a:r>
            <a:r>
              <a:rPr lang="en-GB" dirty="0">
                <a:highlight>
                  <a:srgbClr val="FFFF00"/>
                </a:highlight>
              </a:rPr>
              <a:t> data</a:t>
            </a:r>
          </a:p>
          <a:p>
            <a:r>
              <a:rPr lang="en-GB" dirty="0" err="1">
                <a:highlight>
                  <a:srgbClr val="FFFF00"/>
                </a:highlight>
              </a:rPr>
              <a:t>Zpracovat</a:t>
            </a:r>
            <a:r>
              <a:rPr lang="en-GB" dirty="0">
                <a:highlight>
                  <a:srgbClr val="FFFF00"/>
                </a:highlight>
              </a:rPr>
              <a:t> data</a:t>
            </a:r>
          </a:p>
          <a:p>
            <a:r>
              <a:rPr lang="en-GB" dirty="0" err="1">
                <a:highlight>
                  <a:srgbClr val="FFFF00"/>
                </a:highlight>
              </a:rPr>
              <a:t>Vytvořit</a:t>
            </a:r>
            <a:r>
              <a:rPr lang="en-GB" dirty="0">
                <a:highlight>
                  <a:srgbClr val="FFFF00"/>
                </a:highlight>
              </a:rPr>
              <a:t> </a:t>
            </a:r>
            <a:r>
              <a:rPr lang="en-GB" dirty="0" err="1">
                <a:highlight>
                  <a:srgbClr val="FFFF00"/>
                </a:highlight>
              </a:rPr>
              <a:t>informaci</a:t>
            </a:r>
            <a:endParaRPr lang="en-GB" dirty="0">
              <a:highlight>
                <a:srgbClr val="FFFF00"/>
              </a:highlight>
            </a:endParaRPr>
          </a:p>
          <a:p>
            <a:r>
              <a:rPr lang="en-GB" dirty="0" err="1">
                <a:solidFill>
                  <a:schemeClr val="tx1"/>
                </a:solidFill>
              </a:rPr>
              <a:t>Poskytnout</a:t>
            </a:r>
            <a:r>
              <a:rPr lang="en-GB" dirty="0">
                <a:solidFill>
                  <a:schemeClr val="tx1"/>
                </a:solidFill>
              </a:rPr>
              <a:t> </a:t>
            </a:r>
            <a:r>
              <a:rPr lang="en-GB" dirty="0" err="1">
                <a:solidFill>
                  <a:schemeClr val="tx1"/>
                </a:solidFill>
              </a:rPr>
              <a:t>poznání</a:t>
            </a:r>
            <a:r>
              <a:rPr lang="en-GB" dirty="0">
                <a:solidFill>
                  <a:schemeClr val="tx1"/>
                </a:solidFill>
              </a:rPr>
              <a:t> (role BI)</a:t>
            </a:r>
          </a:p>
          <a:p>
            <a:endParaRPr lang="en-GB" dirty="0"/>
          </a:p>
          <a:p>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fld id="{A9CE9A1B-E9B3-491E-94A3-0757E1AF01F9}" type="slidenum">
              <a:rPr lang="en-GB" smtClean="0"/>
              <a:t>13</a:t>
            </a:fld>
            <a:endParaRPr lang="en-GB" dirty="0"/>
          </a:p>
        </p:txBody>
      </p:sp>
    </p:spTree>
    <p:extLst>
      <p:ext uri="{BB962C8B-B14F-4D97-AF65-F5344CB8AC3E}">
        <p14:creationId xmlns:p14="http://schemas.microsoft.com/office/powerpoint/2010/main" val="256616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713389-3AF9-43C9-96AC-663CE78614DB}"/>
              </a:ext>
            </a:extLst>
          </p:cNvPr>
          <p:cNvSpPr>
            <a:spLocks noGrp="1"/>
          </p:cNvSpPr>
          <p:nvPr>
            <p:ph type="title"/>
          </p:nvPr>
        </p:nvSpPr>
        <p:spPr/>
        <p:txBody>
          <a:bodyPr/>
          <a:lstStyle/>
          <a:p>
            <a:r>
              <a:rPr lang="en-GB" dirty="0" err="1"/>
              <a:t>Modelová</a:t>
            </a:r>
            <a:r>
              <a:rPr lang="en-GB" dirty="0"/>
              <a:t> </a:t>
            </a:r>
            <a:r>
              <a:rPr lang="en-GB" dirty="0" err="1"/>
              <a:t>situace</a:t>
            </a:r>
            <a:r>
              <a:rPr lang="en-GB" dirty="0"/>
              <a:t> ze </a:t>
            </a:r>
            <a:r>
              <a:rPr lang="en-GB" dirty="0" err="1"/>
              <a:t>života</a:t>
            </a:r>
            <a:endParaRPr lang="cs-CZ" dirty="0"/>
          </a:p>
        </p:txBody>
      </p:sp>
      <p:sp>
        <p:nvSpPr>
          <p:cNvPr id="7" name="Text Placeholder 6">
            <a:extLst>
              <a:ext uri="{FF2B5EF4-FFF2-40B4-BE49-F238E27FC236}">
                <a16:creationId xmlns:a16="http://schemas.microsoft.com/office/drawing/2014/main" id="{C75E488C-7EF1-41BB-8C0F-6EA694051CFA}"/>
              </a:ext>
            </a:extLst>
          </p:cNvPr>
          <p:cNvSpPr>
            <a:spLocks noGrp="1"/>
          </p:cNvSpPr>
          <p:nvPr>
            <p:ph type="body" idx="1"/>
          </p:nvPr>
        </p:nvSpPr>
        <p:spPr/>
        <p:txBody>
          <a:bodyPr/>
          <a:lstStyle/>
          <a:p>
            <a:endParaRPr lang="cs-CZ"/>
          </a:p>
        </p:txBody>
      </p:sp>
    </p:spTree>
    <p:extLst>
      <p:ext uri="{BB962C8B-B14F-4D97-AF65-F5344CB8AC3E}">
        <p14:creationId xmlns:p14="http://schemas.microsoft.com/office/powerpoint/2010/main" val="568019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Sraz</a:t>
            </a:r>
            <a:r>
              <a:rPr lang="en-GB" dirty="0"/>
              <a:t> </a:t>
            </a:r>
            <a:r>
              <a:rPr lang="en-GB" dirty="0" err="1"/>
              <a:t>na</a:t>
            </a:r>
            <a:r>
              <a:rPr lang="en-GB" dirty="0"/>
              <a:t> </a:t>
            </a:r>
            <a:r>
              <a:rPr lang="en-GB" dirty="0" err="1"/>
              <a:t>Sněžce</a:t>
            </a:r>
            <a:endParaRPr lang="en-GB" dirty="0"/>
          </a:p>
        </p:txBody>
      </p:sp>
      <p:sp>
        <p:nvSpPr>
          <p:cNvPr id="3" name="Text Placeholder 2"/>
          <p:cNvSpPr>
            <a:spLocks noGrp="1"/>
          </p:cNvSpPr>
          <p:nvPr>
            <p:ph sz="half" idx="1"/>
          </p:nvPr>
        </p:nvSpPr>
        <p:spPr/>
        <p:txBody>
          <a:bodyPr/>
          <a:lstStyle/>
          <a:p>
            <a:r>
              <a:rPr lang="en-GB" dirty="0" err="1"/>
              <a:t>Jsem</a:t>
            </a:r>
            <a:r>
              <a:rPr lang="en-GB" dirty="0"/>
              <a:t> v </a:t>
            </a:r>
            <a:r>
              <a:rPr lang="en-GB" dirty="0" err="1"/>
              <a:t>Peci</a:t>
            </a:r>
            <a:r>
              <a:rPr lang="en-GB" dirty="0"/>
              <a:t> pod </a:t>
            </a:r>
            <a:r>
              <a:rPr lang="en-GB" dirty="0" err="1"/>
              <a:t>Sněžkou</a:t>
            </a:r>
            <a:endParaRPr lang="en-GB" dirty="0"/>
          </a:p>
          <a:p>
            <a:r>
              <a:rPr lang="en-GB" dirty="0"/>
              <a:t>Na </a:t>
            </a:r>
            <a:r>
              <a:rPr lang="en-GB" dirty="0" err="1"/>
              <a:t>Sněžce</a:t>
            </a:r>
            <a:r>
              <a:rPr lang="en-GB" dirty="0"/>
              <a:t> </a:t>
            </a:r>
            <a:r>
              <a:rPr lang="en-GB" dirty="0" err="1"/>
              <a:t>mne</a:t>
            </a:r>
            <a:r>
              <a:rPr lang="en-GB" dirty="0"/>
              <a:t> v 18:00 </a:t>
            </a:r>
            <a:r>
              <a:rPr lang="en-GB" dirty="0" err="1"/>
              <a:t>čeká</a:t>
            </a:r>
            <a:r>
              <a:rPr lang="en-GB" dirty="0"/>
              <a:t> </a:t>
            </a:r>
            <a:r>
              <a:rPr lang="en-GB" dirty="0" err="1"/>
              <a:t>Honza</a:t>
            </a:r>
            <a:endParaRPr lang="en-GB" dirty="0"/>
          </a:p>
          <a:p>
            <a:r>
              <a:rPr lang="en-GB" dirty="0"/>
              <a:t>Je 14:00</a:t>
            </a:r>
          </a:p>
          <a:p>
            <a:r>
              <a:rPr lang="en-GB" dirty="0" err="1"/>
              <a:t>Mám</a:t>
            </a:r>
            <a:r>
              <a:rPr lang="en-GB" dirty="0"/>
              <a:t> </a:t>
            </a:r>
            <a:r>
              <a:rPr lang="en-GB" dirty="0" err="1"/>
              <a:t>mapu</a:t>
            </a:r>
            <a:r>
              <a:rPr lang="en-GB" dirty="0"/>
              <a:t> a GPS</a:t>
            </a:r>
          </a:p>
          <a:p>
            <a:endParaRPr lang="en-GB" dirty="0"/>
          </a:p>
          <a:p>
            <a:endParaRPr lang="en-GB" dirty="0"/>
          </a:p>
        </p:txBody>
      </p:sp>
      <p:pic>
        <p:nvPicPr>
          <p:cNvPr id="8" name="Picture 2" descr="https://upload.wikimedia.org/wikipedia/commons/thumb/a/a0/Pec_-_Horizont.jpg/800px-Pec_-_Horizont.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625376" y="2124077"/>
            <a:ext cx="2168641" cy="28924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35AC090-19ED-4589-B90A-4E040027FCEC}" type="slidenum">
              <a:rPr lang="en-GB" smtClean="0"/>
              <a:t>15</a:t>
            </a:fld>
            <a:endParaRPr lang="en-GB" dirty="0"/>
          </a:p>
        </p:txBody>
      </p:sp>
      <p:sp>
        <p:nvSpPr>
          <p:cNvPr id="6" name="TextBox 5"/>
          <p:cNvSpPr txBox="1"/>
          <p:nvPr/>
        </p:nvSpPr>
        <p:spPr>
          <a:xfrm>
            <a:off x="6625374" y="5015807"/>
            <a:ext cx="3791108" cy="415755"/>
          </a:xfrm>
          <a:prstGeom prst="rect">
            <a:avLst/>
          </a:prstGeom>
          <a:noFill/>
        </p:spPr>
        <p:txBody>
          <a:bodyPr wrap="square" rtlCol="0">
            <a:spAutoFit/>
          </a:bodyPr>
          <a:lstStyle/>
          <a:p>
            <a:r>
              <a:rPr lang="en-GB" sz="1051" dirty="0" err="1"/>
              <a:t>Autor</a:t>
            </a:r>
            <a:r>
              <a:rPr lang="en-GB" sz="1051" dirty="0"/>
              <a:t>: </a:t>
            </a:r>
            <a:r>
              <a:rPr lang="en-GB" sz="1051" dirty="0" err="1"/>
              <a:t>Honza</a:t>
            </a:r>
            <a:r>
              <a:rPr lang="en-GB" sz="1051" dirty="0"/>
              <a:t> Groh – </a:t>
            </a:r>
            <a:r>
              <a:rPr lang="en-GB" sz="1051" dirty="0" err="1"/>
              <a:t>Vlastní</a:t>
            </a:r>
            <a:r>
              <a:rPr lang="en-GB" sz="1051" dirty="0"/>
              <a:t> </a:t>
            </a:r>
            <a:r>
              <a:rPr lang="en-GB" sz="1051" dirty="0" err="1"/>
              <a:t>dílo</a:t>
            </a:r>
            <a:r>
              <a:rPr lang="en-GB" sz="1051" dirty="0"/>
              <a:t>, CC BY 3.0, https://commons.wikimedia.org/w/index.php?curid=3632962</a:t>
            </a:r>
          </a:p>
        </p:txBody>
      </p:sp>
    </p:spTree>
    <p:extLst>
      <p:ext uri="{BB962C8B-B14F-4D97-AF65-F5344CB8AC3E}">
        <p14:creationId xmlns:p14="http://schemas.microsoft.com/office/powerpoint/2010/main" val="1216015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fld id="{A9CE9A1B-E9B3-491E-94A3-0757E1AF01F9}" type="slidenum">
              <a:rPr lang="en-GB" smtClean="0"/>
              <a:t>16</a:t>
            </a:fld>
            <a:endParaRPr lang="en-GB" dirty="0"/>
          </a:p>
        </p:txBody>
      </p:sp>
      <p:sp>
        <p:nvSpPr>
          <p:cNvPr id="2" name="Title 1"/>
          <p:cNvSpPr>
            <a:spLocks noGrp="1"/>
          </p:cNvSpPr>
          <p:nvPr>
            <p:ph type="title" idx="4294967295"/>
          </p:nvPr>
        </p:nvSpPr>
        <p:spPr>
          <a:xfrm>
            <a:off x="0" y="977900"/>
            <a:ext cx="8229600" cy="1008063"/>
          </a:xfrm>
          <a:prstGeom prst="rect">
            <a:avLst/>
          </a:prstGeom>
        </p:spPr>
        <p:txBody>
          <a:bodyPr/>
          <a:lstStyle/>
          <a:p>
            <a:r>
              <a:rPr lang="en-GB" dirty="0"/>
              <a:t>Data, </a:t>
            </a:r>
            <a:r>
              <a:rPr lang="en-GB" dirty="0" err="1"/>
              <a:t>Informace</a:t>
            </a:r>
            <a:r>
              <a:rPr lang="en-GB" dirty="0"/>
              <a:t>, </a:t>
            </a:r>
            <a:r>
              <a:rPr lang="en-GB" dirty="0" err="1"/>
              <a:t>Poznání</a:t>
            </a:r>
            <a:endParaRPr lang="en-GB" dirty="0"/>
          </a:p>
        </p:txBody>
      </p:sp>
      <p:sp>
        <p:nvSpPr>
          <p:cNvPr id="7" name="Oval 6"/>
          <p:cNvSpPr/>
          <p:nvPr/>
        </p:nvSpPr>
        <p:spPr bwMode="auto">
          <a:xfrm>
            <a:off x="1771715" y="4444745"/>
            <a:ext cx="1898604" cy="907664"/>
          </a:xfrm>
          <a:prstGeom prst="ellipse">
            <a:avLst/>
          </a:prstGeom>
          <a:solidFill>
            <a:srgbClr val="00B0F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1200" dirty="0" err="1">
                <a:solidFill>
                  <a:srgbClr val="FFFFFF"/>
                </a:solidFill>
                <a:latin typeface="Arial" charset="0"/>
              </a:rPr>
              <a:t>Cíl</a:t>
            </a:r>
            <a:r>
              <a:rPr lang="en-GB" sz="1200" dirty="0">
                <a:solidFill>
                  <a:srgbClr val="FFFFFF"/>
                </a:solidFill>
                <a:latin typeface="Arial" charset="0"/>
              </a:rPr>
              <a:t> je </a:t>
            </a:r>
            <a:r>
              <a:rPr lang="en-GB" sz="1200" dirty="0" err="1">
                <a:solidFill>
                  <a:srgbClr val="FFFFFF"/>
                </a:solidFill>
                <a:latin typeface="Arial" charset="0"/>
              </a:rPr>
              <a:t>Sněžka</a:t>
            </a:r>
            <a:endParaRPr lang="en-GB" sz="1200" dirty="0">
              <a:solidFill>
                <a:srgbClr val="FFFFFF"/>
              </a:solidFill>
              <a:latin typeface="Arial" charset="0"/>
            </a:endParaRPr>
          </a:p>
        </p:txBody>
      </p:sp>
      <p:grpSp>
        <p:nvGrpSpPr>
          <p:cNvPr id="82" name="Group 81"/>
          <p:cNvGrpSpPr/>
          <p:nvPr/>
        </p:nvGrpSpPr>
        <p:grpSpPr>
          <a:xfrm>
            <a:off x="3886298" y="1567797"/>
            <a:ext cx="6621311" cy="2567739"/>
            <a:chOff x="2362297" y="710547"/>
            <a:chExt cx="6621310" cy="2567738"/>
          </a:xfrm>
          <a:solidFill>
            <a:srgbClr val="00B050"/>
          </a:solidFill>
        </p:grpSpPr>
        <p:cxnSp>
          <p:nvCxnSpPr>
            <p:cNvPr id="59" name="Straight Connector 58"/>
            <p:cNvCxnSpPr>
              <a:stCxn id="31" idx="5"/>
              <a:endCxn id="47" idx="0"/>
            </p:cNvCxnSpPr>
            <p:nvPr/>
          </p:nvCxnSpPr>
          <p:spPr bwMode="auto">
            <a:xfrm>
              <a:off x="6643356" y="2048896"/>
              <a:ext cx="332352" cy="321725"/>
            </a:xfrm>
            <a:prstGeom prst="line">
              <a:avLst/>
            </a:prstGeom>
            <a:grpFill/>
            <a:ln w="12700"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2362297" y="710547"/>
              <a:ext cx="6621310" cy="2567738"/>
              <a:chOff x="2362297" y="710547"/>
              <a:chExt cx="6621310" cy="2567738"/>
            </a:xfrm>
            <a:grpFill/>
          </p:grpSpPr>
          <p:sp>
            <p:nvSpPr>
              <p:cNvPr id="8" name="Oval 7"/>
              <p:cNvSpPr/>
              <p:nvPr/>
            </p:nvSpPr>
            <p:spPr bwMode="auto">
              <a:xfrm>
                <a:off x="3135887" y="710547"/>
                <a:ext cx="1898604" cy="907664"/>
              </a:xfrm>
              <a:prstGeom prst="ellipse">
                <a:avLst/>
              </a:prstGeom>
              <a:grp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1200" dirty="0" err="1">
                    <a:solidFill>
                      <a:srgbClr val="FFFFFF"/>
                    </a:solidFill>
                    <a:latin typeface="Arial" charset="0"/>
                  </a:rPr>
                  <a:t>Vypočtená</a:t>
                </a:r>
                <a:r>
                  <a:rPr lang="en-GB" sz="1200" dirty="0">
                    <a:solidFill>
                      <a:srgbClr val="FFFFFF"/>
                    </a:solidFill>
                    <a:latin typeface="Arial" charset="0"/>
                  </a:rPr>
                  <a:t> </a:t>
                </a:r>
                <a:r>
                  <a:rPr lang="en-GB" sz="1200" dirty="0" err="1">
                    <a:solidFill>
                      <a:srgbClr val="FFFFFF"/>
                    </a:solidFill>
                    <a:latin typeface="Arial" charset="0"/>
                  </a:rPr>
                  <a:t>vzdálenost</a:t>
                </a:r>
                <a:r>
                  <a:rPr lang="en-GB" sz="1200" dirty="0">
                    <a:solidFill>
                      <a:srgbClr val="FFFFFF"/>
                    </a:solidFill>
                    <a:latin typeface="Arial" charset="0"/>
                  </a:rPr>
                  <a:t> je 6,5 km</a:t>
                </a:r>
              </a:p>
            </p:txBody>
          </p:sp>
          <p:cxnSp>
            <p:nvCxnSpPr>
              <p:cNvPr id="11" name="Straight Connector 10"/>
              <p:cNvCxnSpPr>
                <a:stCxn id="5" idx="0"/>
                <a:endCxn id="8" idx="2"/>
              </p:cNvCxnSpPr>
              <p:nvPr/>
            </p:nvCxnSpPr>
            <p:spPr bwMode="auto">
              <a:xfrm flipV="1">
                <a:off x="2362297" y="1164379"/>
                <a:ext cx="773590" cy="451745"/>
              </a:xfrm>
              <a:prstGeom prst="line">
                <a:avLst/>
              </a:prstGeom>
              <a:grpFill/>
              <a:ln w="12700"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7"/>
                <a:endCxn id="8" idx="4"/>
              </p:cNvCxnSpPr>
              <p:nvPr/>
            </p:nvCxnSpPr>
            <p:spPr bwMode="auto">
              <a:xfrm flipV="1">
                <a:off x="3348771" y="1618211"/>
                <a:ext cx="736418" cy="1238998"/>
              </a:xfrm>
              <a:prstGeom prst="line">
                <a:avLst/>
              </a:prstGeom>
              <a:grpFill/>
              <a:ln w="12700"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auto">
              <a:xfrm>
                <a:off x="5022796" y="1274156"/>
                <a:ext cx="1898604" cy="907664"/>
              </a:xfrm>
              <a:prstGeom prst="ellipse">
                <a:avLst/>
              </a:prstGeom>
              <a:grp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1200" dirty="0">
                    <a:solidFill>
                      <a:srgbClr val="FFFFFF"/>
                    </a:solidFill>
                    <a:latin typeface="Arial" charset="0"/>
                  </a:rPr>
                  <a:t>V </a:t>
                </a:r>
                <a:r>
                  <a:rPr lang="en-GB" sz="1200" dirty="0" err="1">
                    <a:solidFill>
                      <a:srgbClr val="FFFFFF"/>
                    </a:solidFill>
                    <a:latin typeface="Arial" charset="0"/>
                  </a:rPr>
                  <a:t>horském</a:t>
                </a:r>
                <a:r>
                  <a:rPr lang="en-GB" sz="1200" dirty="0">
                    <a:solidFill>
                      <a:srgbClr val="FFFFFF"/>
                    </a:solidFill>
                    <a:latin typeface="Arial" charset="0"/>
                  </a:rPr>
                  <a:t> </a:t>
                </a:r>
                <a:r>
                  <a:rPr lang="en-GB" sz="1200" dirty="0" err="1">
                    <a:solidFill>
                      <a:srgbClr val="FFFFFF"/>
                    </a:solidFill>
                    <a:latin typeface="Arial" charset="0"/>
                  </a:rPr>
                  <a:t>terénu</a:t>
                </a:r>
                <a:r>
                  <a:rPr lang="en-GB" sz="1200" dirty="0">
                    <a:solidFill>
                      <a:srgbClr val="FFFFFF"/>
                    </a:solidFill>
                    <a:latin typeface="Arial" charset="0"/>
                  </a:rPr>
                  <a:t> se </a:t>
                </a:r>
                <a:r>
                  <a:rPr lang="en-GB" sz="1200" dirty="0" err="1">
                    <a:solidFill>
                      <a:srgbClr val="FFFFFF"/>
                    </a:solidFill>
                    <a:latin typeface="Arial" charset="0"/>
                  </a:rPr>
                  <a:t>pohybuji</a:t>
                </a:r>
                <a:r>
                  <a:rPr lang="en-GB" sz="1200" dirty="0">
                    <a:solidFill>
                      <a:srgbClr val="FFFFFF"/>
                    </a:solidFill>
                    <a:latin typeface="Arial" charset="0"/>
                  </a:rPr>
                  <a:t> </a:t>
                </a:r>
                <a:r>
                  <a:rPr lang="en-GB" sz="1200" dirty="0" err="1">
                    <a:solidFill>
                      <a:srgbClr val="FFFFFF"/>
                    </a:solidFill>
                    <a:latin typeface="Arial" charset="0"/>
                  </a:rPr>
                  <a:t>rychlostí</a:t>
                </a:r>
                <a:r>
                  <a:rPr lang="en-GB" sz="1200" dirty="0">
                    <a:solidFill>
                      <a:srgbClr val="FFFFFF"/>
                    </a:solidFill>
                    <a:latin typeface="Arial" charset="0"/>
                  </a:rPr>
                  <a:t> </a:t>
                </a:r>
                <a:r>
                  <a:rPr lang="en-GB" sz="1200" dirty="0" err="1">
                    <a:solidFill>
                      <a:srgbClr val="FFFFFF"/>
                    </a:solidFill>
                    <a:latin typeface="Arial" charset="0"/>
                  </a:rPr>
                  <a:t>okolo</a:t>
                </a:r>
                <a:r>
                  <a:rPr lang="en-GB" sz="1200" dirty="0">
                    <a:solidFill>
                      <a:srgbClr val="FFFFFF"/>
                    </a:solidFill>
                    <a:latin typeface="Arial" charset="0"/>
                  </a:rPr>
                  <a:t> 2 km/h</a:t>
                </a:r>
              </a:p>
            </p:txBody>
          </p:sp>
          <p:cxnSp>
            <p:nvCxnSpPr>
              <p:cNvPr id="32" name="Straight Connector 31"/>
              <p:cNvCxnSpPr>
                <a:stCxn id="8" idx="5"/>
                <a:endCxn id="31" idx="2"/>
              </p:cNvCxnSpPr>
              <p:nvPr/>
            </p:nvCxnSpPr>
            <p:spPr bwMode="auto">
              <a:xfrm>
                <a:off x="4756447" y="1485287"/>
                <a:ext cx="266349" cy="242701"/>
              </a:xfrm>
              <a:prstGeom prst="line">
                <a:avLst/>
              </a:prstGeom>
              <a:grpFill/>
              <a:ln w="12700"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a:off x="6026406" y="2370621"/>
                <a:ext cx="1898604" cy="907664"/>
              </a:xfrm>
              <a:prstGeom prst="ellipse">
                <a:avLst/>
              </a:prstGeom>
              <a:grp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1200" dirty="0">
                    <a:solidFill>
                      <a:srgbClr val="FFFFFF"/>
                    </a:solidFill>
                    <a:latin typeface="Arial" charset="0"/>
                  </a:rPr>
                  <a:t>V </a:t>
                </a:r>
                <a:r>
                  <a:rPr lang="en-GB" sz="1200" dirty="0" err="1">
                    <a:solidFill>
                      <a:srgbClr val="FFFFFF"/>
                    </a:solidFill>
                    <a:latin typeface="Arial" charset="0"/>
                  </a:rPr>
                  <a:t>cíli</a:t>
                </a:r>
                <a:r>
                  <a:rPr lang="en-GB" sz="1200" dirty="0">
                    <a:solidFill>
                      <a:srgbClr val="FFFFFF"/>
                    </a:solidFill>
                    <a:latin typeface="Arial" charset="0"/>
                  </a:rPr>
                  <a:t> </a:t>
                </a:r>
                <a:r>
                  <a:rPr lang="en-GB" sz="1200" dirty="0" err="1">
                    <a:solidFill>
                      <a:srgbClr val="FFFFFF"/>
                    </a:solidFill>
                    <a:latin typeface="Arial" charset="0"/>
                  </a:rPr>
                  <a:t>budu</a:t>
                </a:r>
                <a:r>
                  <a:rPr lang="en-GB" sz="1200" dirty="0">
                    <a:solidFill>
                      <a:srgbClr val="FFFFFF"/>
                    </a:solidFill>
                    <a:latin typeface="Arial" charset="0"/>
                  </a:rPr>
                  <a:t> </a:t>
                </a:r>
                <a:r>
                  <a:rPr lang="en-GB" sz="1200" dirty="0" err="1">
                    <a:solidFill>
                      <a:srgbClr val="FFFFFF"/>
                    </a:solidFill>
                    <a:latin typeface="Arial" charset="0"/>
                  </a:rPr>
                  <a:t>za</a:t>
                </a:r>
                <a:r>
                  <a:rPr lang="en-GB" sz="1200" dirty="0">
                    <a:solidFill>
                      <a:srgbClr val="FFFFFF"/>
                    </a:solidFill>
                    <a:latin typeface="Arial" charset="0"/>
                  </a:rPr>
                  <a:t> 3:20</a:t>
                </a:r>
              </a:p>
            </p:txBody>
          </p:sp>
          <p:sp>
            <p:nvSpPr>
              <p:cNvPr id="131" name="Oval 130"/>
              <p:cNvSpPr/>
              <p:nvPr/>
            </p:nvSpPr>
            <p:spPr bwMode="auto">
              <a:xfrm>
                <a:off x="7085003" y="969851"/>
                <a:ext cx="1898604" cy="907664"/>
              </a:xfrm>
              <a:prstGeom prst="ellipse">
                <a:avLst/>
              </a:prstGeom>
              <a:grp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1200" dirty="0" err="1">
                    <a:solidFill>
                      <a:srgbClr val="FFFFFF"/>
                    </a:solidFill>
                    <a:latin typeface="Arial" charset="0"/>
                  </a:rPr>
                  <a:t>Potřebuji</a:t>
                </a:r>
                <a:r>
                  <a:rPr lang="en-GB" sz="1200" dirty="0">
                    <a:solidFill>
                      <a:srgbClr val="FFFFFF"/>
                    </a:solidFill>
                    <a:latin typeface="Arial" charset="0"/>
                  </a:rPr>
                  <a:t> 30 </a:t>
                </a:r>
                <a:r>
                  <a:rPr lang="en-GB" sz="1200" dirty="0" err="1">
                    <a:solidFill>
                      <a:srgbClr val="FFFFFF"/>
                    </a:solidFill>
                    <a:latin typeface="Arial" charset="0"/>
                  </a:rPr>
                  <a:t>minut</a:t>
                </a:r>
                <a:r>
                  <a:rPr lang="en-GB" sz="1200" dirty="0">
                    <a:solidFill>
                      <a:srgbClr val="FFFFFF"/>
                    </a:solidFill>
                    <a:latin typeface="Arial" charset="0"/>
                  </a:rPr>
                  <a:t> </a:t>
                </a:r>
                <a:r>
                  <a:rPr lang="en-GB" sz="1200" dirty="0" err="1">
                    <a:solidFill>
                      <a:srgbClr val="FFFFFF"/>
                    </a:solidFill>
                    <a:latin typeface="Arial" charset="0"/>
                  </a:rPr>
                  <a:t>rezervu</a:t>
                </a:r>
                <a:endParaRPr lang="en-GB" sz="1200" dirty="0">
                  <a:solidFill>
                    <a:srgbClr val="FFFFFF"/>
                  </a:solidFill>
                  <a:latin typeface="Arial" charset="0"/>
                </a:endParaRPr>
              </a:p>
            </p:txBody>
          </p:sp>
        </p:grpSp>
      </p:grpSp>
      <p:grpSp>
        <p:nvGrpSpPr>
          <p:cNvPr id="81" name="Group 80"/>
          <p:cNvGrpSpPr/>
          <p:nvPr/>
        </p:nvGrpSpPr>
        <p:grpSpPr>
          <a:xfrm>
            <a:off x="7124160" y="2734768"/>
            <a:ext cx="3290435" cy="2767153"/>
            <a:chOff x="5600158" y="1877515"/>
            <a:chExt cx="3290435" cy="2767153"/>
          </a:xfrm>
        </p:grpSpPr>
        <p:cxnSp>
          <p:nvCxnSpPr>
            <p:cNvPr id="90" name="Straight Connector 89"/>
            <p:cNvCxnSpPr>
              <a:stCxn id="89" idx="6"/>
              <a:endCxn id="97" idx="2"/>
            </p:cNvCxnSpPr>
            <p:nvPr/>
          </p:nvCxnSpPr>
          <p:spPr bwMode="auto">
            <a:xfrm>
              <a:off x="5858533" y="4080945"/>
              <a:ext cx="907284" cy="72903"/>
            </a:xfrm>
            <a:prstGeom prst="line">
              <a:avLst/>
            </a:prstGeom>
            <a:ln w="12700"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87" idx="6"/>
              <a:endCxn id="97" idx="2"/>
            </p:cNvCxnSpPr>
            <p:nvPr/>
          </p:nvCxnSpPr>
          <p:spPr bwMode="auto">
            <a:xfrm>
              <a:off x="5600158" y="2729215"/>
              <a:ext cx="1165659" cy="1424633"/>
            </a:xfrm>
            <a:prstGeom prst="line">
              <a:avLst/>
            </a:prstGeom>
            <a:ln w="12700"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6765817" y="1877515"/>
              <a:ext cx="2124776" cy="2767153"/>
              <a:chOff x="6765817" y="1877515"/>
              <a:chExt cx="2124776" cy="2767153"/>
            </a:xfrm>
          </p:grpSpPr>
          <p:sp>
            <p:nvSpPr>
              <p:cNvPr id="97" name="Oval 96"/>
              <p:cNvSpPr/>
              <p:nvPr/>
            </p:nvSpPr>
            <p:spPr bwMode="auto">
              <a:xfrm>
                <a:off x="6765817" y="3663027"/>
                <a:ext cx="2124776" cy="981641"/>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1400" b="1" dirty="0" err="1">
                    <a:solidFill>
                      <a:srgbClr val="FFFFFF"/>
                    </a:solidFill>
                    <a:latin typeface="Arial" charset="0"/>
                  </a:rPr>
                  <a:t>Ještě</a:t>
                </a:r>
                <a:r>
                  <a:rPr lang="en-GB" sz="1400" b="1" dirty="0">
                    <a:solidFill>
                      <a:srgbClr val="FFFFFF"/>
                    </a:solidFill>
                    <a:latin typeface="Arial" charset="0"/>
                  </a:rPr>
                  <a:t> mi </a:t>
                </a:r>
                <a:r>
                  <a:rPr lang="en-GB" sz="1400" b="1" dirty="0" err="1">
                    <a:solidFill>
                      <a:srgbClr val="FFFFFF"/>
                    </a:solidFill>
                    <a:latin typeface="Arial" charset="0"/>
                  </a:rPr>
                  <a:t>zbývá</a:t>
                </a:r>
                <a:r>
                  <a:rPr lang="en-GB" sz="1400" b="1" dirty="0">
                    <a:solidFill>
                      <a:srgbClr val="FFFFFF"/>
                    </a:solidFill>
                    <a:latin typeface="Arial" charset="0"/>
                  </a:rPr>
                  <a:t> 10 </a:t>
                </a:r>
                <a:r>
                  <a:rPr lang="en-GB" sz="1400" b="1" dirty="0" err="1">
                    <a:solidFill>
                      <a:srgbClr val="FFFFFF"/>
                    </a:solidFill>
                    <a:latin typeface="Arial" charset="0"/>
                  </a:rPr>
                  <a:t>minut</a:t>
                </a:r>
                <a:r>
                  <a:rPr lang="en-GB" sz="1400" b="1" dirty="0">
                    <a:solidFill>
                      <a:srgbClr val="FFFFFF"/>
                    </a:solidFill>
                    <a:latin typeface="Arial" charset="0"/>
                  </a:rPr>
                  <a:t> </a:t>
                </a:r>
                <a:r>
                  <a:rPr lang="en-GB" sz="1400" b="1" dirty="0" err="1">
                    <a:solidFill>
                      <a:srgbClr val="FFFFFF"/>
                    </a:solidFill>
                    <a:latin typeface="Arial" charset="0"/>
                  </a:rPr>
                  <a:t>na</a:t>
                </a:r>
                <a:r>
                  <a:rPr lang="en-GB" sz="1400" b="1" dirty="0">
                    <a:solidFill>
                      <a:srgbClr val="FFFFFF"/>
                    </a:solidFill>
                    <a:latin typeface="Arial" charset="0"/>
                  </a:rPr>
                  <a:t> </a:t>
                </a:r>
                <a:r>
                  <a:rPr lang="en-GB" sz="1400" b="1" dirty="0" err="1">
                    <a:solidFill>
                      <a:srgbClr val="FFFFFF"/>
                    </a:solidFill>
                    <a:latin typeface="Arial" charset="0"/>
                  </a:rPr>
                  <a:t>dopití</a:t>
                </a:r>
                <a:r>
                  <a:rPr lang="en-GB" sz="1400" b="1" dirty="0">
                    <a:solidFill>
                      <a:srgbClr val="FFFFFF"/>
                    </a:solidFill>
                    <a:latin typeface="Arial" charset="0"/>
                  </a:rPr>
                  <a:t> </a:t>
                </a:r>
                <a:r>
                  <a:rPr lang="en-GB" sz="1400" b="1" dirty="0" err="1">
                    <a:solidFill>
                      <a:srgbClr val="FFFFFF"/>
                    </a:solidFill>
                    <a:latin typeface="Arial" charset="0"/>
                  </a:rPr>
                  <a:t>kávy</a:t>
                </a:r>
                <a:r>
                  <a:rPr lang="en-GB" sz="1400" b="1" dirty="0">
                    <a:solidFill>
                      <a:srgbClr val="FFFFFF"/>
                    </a:solidFill>
                    <a:latin typeface="Arial" charset="0"/>
                  </a:rPr>
                  <a:t>. </a:t>
                </a:r>
              </a:p>
            </p:txBody>
          </p:sp>
          <p:cxnSp>
            <p:nvCxnSpPr>
              <p:cNvPr id="105" name="Straight Connector 104"/>
              <p:cNvCxnSpPr>
                <a:stCxn id="47" idx="4"/>
                <a:endCxn id="97" idx="1"/>
              </p:cNvCxnSpPr>
              <p:nvPr/>
            </p:nvCxnSpPr>
            <p:spPr bwMode="auto">
              <a:xfrm>
                <a:off x="6975708" y="3278285"/>
                <a:ext cx="101275" cy="528500"/>
              </a:xfrm>
              <a:prstGeom prst="line">
                <a:avLst/>
              </a:prstGeom>
              <a:ln w="12700"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endCxn id="97" idx="0"/>
              </p:cNvCxnSpPr>
              <p:nvPr/>
            </p:nvCxnSpPr>
            <p:spPr bwMode="auto">
              <a:xfrm flipH="1">
                <a:off x="7828205" y="1877515"/>
                <a:ext cx="558172" cy="1785512"/>
              </a:xfrm>
              <a:prstGeom prst="line">
                <a:avLst/>
              </a:prstGeom>
              <a:ln w="12700"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28" name="Oval 27"/>
          <p:cNvSpPr/>
          <p:nvPr/>
        </p:nvSpPr>
        <p:spPr bwMode="auto">
          <a:xfrm>
            <a:off x="1678807" y="1657004"/>
            <a:ext cx="1898604" cy="907664"/>
          </a:xfrm>
          <a:prstGeom prst="ellipse">
            <a:avLst/>
          </a:prstGeom>
          <a:solidFill>
            <a:srgbClr val="00B0F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1200" dirty="0" err="1">
                <a:solidFill>
                  <a:srgbClr val="FFFFFF"/>
                </a:solidFill>
                <a:latin typeface="Arial" charset="0"/>
              </a:rPr>
              <a:t>Jsem</a:t>
            </a:r>
            <a:r>
              <a:rPr lang="en-GB" sz="1200" dirty="0">
                <a:solidFill>
                  <a:srgbClr val="FFFFFF"/>
                </a:solidFill>
                <a:latin typeface="Arial" charset="0"/>
              </a:rPr>
              <a:t> v </a:t>
            </a:r>
            <a:r>
              <a:rPr lang="en-GB" sz="1200" dirty="0" err="1">
                <a:solidFill>
                  <a:srgbClr val="FFFFFF"/>
                </a:solidFill>
                <a:latin typeface="Arial" charset="0"/>
              </a:rPr>
              <a:t>Peci</a:t>
            </a:r>
            <a:r>
              <a:rPr lang="en-GB" sz="1200" dirty="0">
                <a:solidFill>
                  <a:srgbClr val="FFFFFF"/>
                </a:solidFill>
                <a:latin typeface="Arial" charset="0"/>
              </a:rPr>
              <a:t> pod </a:t>
            </a:r>
            <a:r>
              <a:rPr lang="en-GB" sz="1200" dirty="0" err="1">
                <a:solidFill>
                  <a:srgbClr val="FFFFFF"/>
                </a:solidFill>
                <a:latin typeface="Arial" charset="0"/>
              </a:rPr>
              <a:t>Sňežkou</a:t>
            </a:r>
            <a:endParaRPr lang="en-GB" sz="1200" dirty="0">
              <a:solidFill>
                <a:srgbClr val="FFFFFF"/>
              </a:solidFill>
              <a:latin typeface="Arial" charset="0"/>
            </a:endParaRPr>
          </a:p>
        </p:txBody>
      </p:sp>
      <p:grpSp>
        <p:nvGrpSpPr>
          <p:cNvPr id="78" name="Group 77"/>
          <p:cNvGrpSpPr/>
          <p:nvPr/>
        </p:nvGrpSpPr>
        <p:grpSpPr>
          <a:xfrm>
            <a:off x="2628109" y="2473376"/>
            <a:ext cx="4754424" cy="2918653"/>
            <a:chOff x="1104109" y="1616124"/>
            <a:chExt cx="4754424" cy="2918653"/>
          </a:xfrm>
        </p:grpSpPr>
        <p:sp>
          <p:nvSpPr>
            <p:cNvPr id="5" name="Oval 4"/>
            <p:cNvSpPr/>
            <p:nvPr/>
          </p:nvSpPr>
          <p:spPr bwMode="auto">
            <a:xfrm>
              <a:off x="1412995" y="1616124"/>
              <a:ext cx="1898603" cy="818756"/>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1200" b="1" dirty="0" err="1">
                  <a:solidFill>
                    <a:srgbClr val="FFFFFF"/>
                  </a:solidFill>
                  <a:latin typeface="Arial" charset="0"/>
                </a:rPr>
                <a:t>Jsem</a:t>
              </a:r>
              <a:r>
                <a:rPr lang="en-GB" sz="1200" b="1" dirty="0">
                  <a:solidFill>
                    <a:srgbClr val="FFFFFF"/>
                  </a:solidFill>
                  <a:latin typeface="Arial" charset="0"/>
                </a:rPr>
                <a:t> </a:t>
              </a:r>
              <a:r>
                <a:rPr lang="en-GB" sz="1200" b="1" dirty="0" err="1">
                  <a:solidFill>
                    <a:srgbClr val="FFFFFF"/>
                  </a:solidFill>
                  <a:latin typeface="Arial" charset="0"/>
                </a:rPr>
                <a:t>na</a:t>
              </a:r>
              <a:r>
                <a:rPr lang="en-GB" sz="1200" b="1" dirty="0">
                  <a:solidFill>
                    <a:srgbClr val="FFFFFF"/>
                  </a:solidFill>
                  <a:latin typeface="Arial" charset="0"/>
                </a:rPr>
                <a:t> </a:t>
              </a:r>
              <a:r>
                <a:rPr lang="en-GB" sz="1200" b="1" dirty="0" err="1">
                  <a:solidFill>
                    <a:srgbClr val="FFFFFF"/>
                  </a:solidFill>
                  <a:latin typeface="Arial" charset="0"/>
                </a:rPr>
                <a:t>pozici</a:t>
              </a:r>
              <a:r>
                <a:rPr lang="en-GB" sz="1200" b="1" dirty="0">
                  <a:solidFill>
                    <a:srgbClr val="FFFFFF"/>
                  </a:solidFill>
                  <a:latin typeface="Arial" charset="0"/>
                </a:rPr>
                <a:t> 50.6934514N, 15.7331447E</a:t>
              </a:r>
            </a:p>
          </p:txBody>
        </p:sp>
        <p:sp>
          <p:nvSpPr>
            <p:cNvPr id="6" name="Oval 5"/>
            <p:cNvSpPr/>
            <p:nvPr/>
          </p:nvSpPr>
          <p:spPr bwMode="auto">
            <a:xfrm>
              <a:off x="1728211" y="2724285"/>
              <a:ext cx="1898604" cy="90766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1200" b="1" dirty="0" err="1">
                  <a:solidFill>
                    <a:srgbClr val="FFFFFF"/>
                  </a:solidFill>
                  <a:latin typeface="Arial" charset="0"/>
                </a:rPr>
                <a:t>Sněžka</a:t>
              </a:r>
              <a:r>
                <a:rPr lang="en-GB" sz="1200" b="1" dirty="0">
                  <a:solidFill>
                    <a:srgbClr val="FFFFFF"/>
                  </a:solidFill>
                  <a:latin typeface="Arial" charset="0"/>
                </a:rPr>
                <a:t> je </a:t>
              </a:r>
              <a:r>
                <a:rPr lang="en-GB" sz="1200" b="1" dirty="0" err="1">
                  <a:solidFill>
                    <a:srgbClr val="FFFFFF"/>
                  </a:solidFill>
                  <a:latin typeface="Arial" charset="0"/>
                </a:rPr>
                <a:t>na</a:t>
              </a:r>
              <a:r>
                <a:rPr lang="en-GB" sz="1200" b="1" dirty="0">
                  <a:solidFill>
                    <a:srgbClr val="FFFFFF"/>
                  </a:solidFill>
                  <a:latin typeface="Arial" charset="0"/>
                </a:rPr>
                <a:t> </a:t>
              </a:r>
              <a:r>
                <a:rPr lang="en-GB" sz="1200" b="1" dirty="0" err="1">
                  <a:solidFill>
                    <a:srgbClr val="FFFFFF"/>
                  </a:solidFill>
                  <a:latin typeface="Arial" charset="0"/>
                </a:rPr>
                <a:t>pozici</a:t>
              </a:r>
              <a:r>
                <a:rPr lang="en-GB" sz="1200" b="1" dirty="0">
                  <a:solidFill>
                    <a:srgbClr val="FFFFFF"/>
                  </a:solidFill>
                  <a:latin typeface="Arial" charset="0"/>
                </a:rPr>
                <a:t> 50.7359658N, 15.7396608E</a:t>
              </a:r>
            </a:p>
          </p:txBody>
        </p:sp>
        <p:cxnSp>
          <p:nvCxnSpPr>
            <p:cNvPr id="10" name="Straight Connector 9"/>
            <p:cNvCxnSpPr>
              <a:stCxn id="7" idx="0"/>
            </p:cNvCxnSpPr>
            <p:nvPr/>
          </p:nvCxnSpPr>
          <p:spPr bwMode="auto">
            <a:xfrm flipV="1">
              <a:off x="1197017" y="3381252"/>
              <a:ext cx="575244" cy="206243"/>
            </a:xfrm>
            <a:prstGeom prst="line">
              <a:avLst/>
            </a:prstGeom>
            <a:ln w="12700"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Oval 86"/>
            <p:cNvSpPr/>
            <p:nvPr/>
          </p:nvSpPr>
          <p:spPr bwMode="auto">
            <a:xfrm>
              <a:off x="3701554" y="2275383"/>
              <a:ext cx="1898604" cy="90766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1200" b="1" dirty="0">
                  <a:solidFill>
                    <a:srgbClr val="FFFFFF"/>
                  </a:solidFill>
                  <a:latin typeface="Arial" charset="0"/>
                </a:rPr>
                <a:t>Je: 14:00</a:t>
              </a:r>
            </a:p>
          </p:txBody>
        </p:sp>
        <p:sp>
          <p:nvSpPr>
            <p:cNvPr id="89" name="Oval 88"/>
            <p:cNvSpPr/>
            <p:nvPr/>
          </p:nvSpPr>
          <p:spPr bwMode="auto">
            <a:xfrm>
              <a:off x="3959929" y="3627113"/>
              <a:ext cx="1898604" cy="90766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1200" b="1" dirty="0">
                  <a:solidFill>
                    <a:srgbClr val="FFFFFF"/>
                  </a:solidFill>
                  <a:latin typeface="Arial" charset="0"/>
                </a:rPr>
                <a:t>Na </a:t>
              </a:r>
              <a:r>
                <a:rPr lang="en-GB" sz="1200" b="1" dirty="0" err="1">
                  <a:solidFill>
                    <a:srgbClr val="FFFFFF"/>
                  </a:solidFill>
                  <a:latin typeface="Arial" charset="0"/>
                </a:rPr>
                <a:t>Sněžce</a:t>
              </a:r>
              <a:r>
                <a:rPr lang="en-GB" sz="1200" b="1" dirty="0">
                  <a:solidFill>
                    <a:srgbClr val="FFFFFF"/>
                  </a:solidFill>
                  <a:latin typeface="Arial" charset="0"/>
                </a:rPr>
                <a:t> </a:t>
              </a:r>
              <a:r>
                <a:rPr lang="en-GB" sz="1200" b="1" dirty="0" err="1">
                  <a:solidFill>
                    <a:srgbClr val="FFFFFF"/>
                  </a:solidFill>
                  <a:latin typeface="Arial" charset="0"/>
                </a:rPr>
                <a:t>mne</a:t>
              </a:r>
              <a:r>
                <a:rPr lang="en-GB" sz="1200" b="1" dirty="0">
                  <a:solidFill>
                    <a:srgbClr val="FFFFFF"/>
                  </a:solidFill>
                  <a:latin typeface="Arial" charset="0"/>
                </a:rPr>
                <a:t> v 18:00 </a:t>
              </a:r>
              <a:r>
                <a:rPr lang="en-GB" sz="1200" b="1" dirty="0" err="1">
                  <a:solidFill>
                    <a:srgbClr val="FFFFFF"/>
                  </a:solidFill>
                  <a:latin typeface="Arial" charset="0"/>
                </a:rPr>
                <a:t>čeká</a:t>
              </a:r>
              <a:r>
                <a:rPr lang="en-GB" sz="1200" b="1" dirty="0">
                  <a:solidFill>
                    <a:srgbClr val="FFFFFF"/>
                  </a:solidFill>
                  <a:latin typeface="Arial" charset="0"/>
                </a:rPr>
                <a:t> </a:t>
              </a:r>
              <a:r>
                <a:rPr lang="en-GB" sz="1200" b="1" dirty="0" err="1">
                  <a:solidFill>
                    <a:srgbClr val="FFFFFF"/>
                  </a:solidFill>
                  <a:latin typeface="Arial" charset="0"/>
                </a:rPr>
                <a:t>Honza</a:t>
              </a:r>
              <a:endParaRPr lang="en-GB" sz="1200" b="1" dirty="0">
                <a:solidFill>
                  <a:srgbClr val="FFFFFF"/>
                </a:solidFill>
                <a:latin typeface="Arial" charset="0"/>
              </a:endParaRPr>
            </a:p>
          </p:txBody>
        </p:sp>
        <p:cxnSp>
          <p:nvCxnSpPr>
            <p:cNvPr id="64" name="Straight Connector 63"/>
            <p:cNvCxnSpPr>
              <a:stCxn id="28" idx="4"/>
              <a:endCxn id="5" idx="2"/>
            </p:cNvCxnSpPr>
            <p:nvPr/>
          </p:nvCxnSpPr>
          <p:spPr bwMode="auto">
            <a:xfrm>
              <a:off x="1104109" y="1707418"/>
              <a:ext cx="308886" cy="318084"/>
            </a:xfrm>
            <a:prstGeom prst="line">
              <a:avLst/>
            </a:prstGeom>
            <a:ln w="12700"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03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Data</a:t>
            </a:r>
          </a:p>
        </p:txBody>
      </p:sp>
      <p:sp>
        <p:nvSpPr>
          <p:cNvPr id="5" name="Content Placeholder 4"/>
          <p:cNvSpPr>
            <a:spLocks noGrp="1"/>
          </p:cNvSpPr>
          <p:nvPr>
            <p:ph idx="1"/>
          </p:nvPr>
        </p:nvSpPr>
        <p:spPr/>
        <p:txBody>
          <a:bodyPr/>
          <a:lstStyle/>
          <a:p>
            <a:r>
              <a:rPr lang="en-GB" sz="2400" dirty="0"/>
              <a:t>Wikipedia: </a:t>
            </a:r>
            <a:r>
              <a:rPr lang="en-GB" sz="2400" b="1" dirty="0"/>
              <a:t>Data</a:t>
            </a:r>
            <a:r>
              <a:rPr lang="en-GB" sz="2400" dirty="0"/>
              <a:t> </a:t>
            </a:r>
            <a:r>
              <a:rPr lang="en-GB" sz="2400" dirty="0" err="1"/>
              <a:t>jsou</a:t>
            </a:r>
            <a:r>
              <a:rPr lang="en-GB" sz="2400" dirty="0"/>
              <a:t> v </a:t>
            </a:r>
            <a:r>
              <a:rPr lang="en-GB" sz="2400" dirty="0" err="1"/>
              <a:t>informatice</a:t>
            </a:r>
            <a:r>
              <a:rPr lang="en-GB" sz="2400" dirty="0"/>
              <a:t> </a:t>
            </a:r>
            <a:r>
              <a:rPr lang="en-GB" sz="2400" dirty="0" err="1"/>
              <a:t>informace</a:t>
            </a:r>
            <a:r>
              <a:rPr lang="en-GB" sz="2400" dirty="0"/>
              <a:t> v </a:t>
            </a:r>
            <a:r>
              <a:rPr lang="en-GB" sz="2400" dirty="0" err="1"/>
              <a:t>digitální</a:t>
            </a:r>
            <a:r>
              <a:rPr lang="en-GB" sz="2400" dirty="0"/>
              <a:t> (</a:t>
            </a:r>
            <a:r>
              <a:rPr lang="en-GB" sz="2400" dirty="0" err="1"/>
              <a:t>číselné</a:t>
            </a:r>
            <a:r>
              <a:rPr lang="en-GB" sz="2400" dirty="0"/>
              <a:t>) </a:t>
            </a:r>
            <a:r>
              <a:rPr lang="en-GB" sz="2400" dirty="0" err="1"/>
              <a:t>podobě</a:t>
            </a:r>
            <a:r>
              <a:rPr lang="en-GB" sz="2400" dirty="0"/>
              <a:t> </a:t>
            </a:r>
            <a:r>
              <a:rPr lang="en-GB" sz="2400" dirty="0" err="1"/>
              <a:t>určené</a:t>
            </a:r>
            <a:r>
              <a:rPr lang="en-GB" sz="2400" dirty="0"/>
              <a:t> k </a:t>
            </a:r>
            <a:r>
              <a:rPr lang="en-GB" sz="2400" dirty="0" err="1"/>
              <a:t>počítačovému</a:t>
            </a:r>
            <a:r>
              <a:rPr lang="en-GB" sz="2400" dirty="0"/>
              <a:t> </a:t>
            </a:r>
            <a:r>
              <a:rPr lang="en-GB" sz="2400" dirty="0" err="1"/>
              <a:t>zpracování</a:t>
            </a:r>
            <a:r>
              <a:rPr lang="en-GB" sz="2400" dirty="0"/>
              <a:t>. </a:t>
            </a:r>
            <a:r>
              <a:rPr lang="en-GB" sz="2400" b="1" dirty="0"/>
              <a:t>Data</a:t>
            </a:r>
            <a:r>
              <a:rPr lang="en-GB" sz="2400" dirty="0"/>
              <a:t>(</a:t>
            </a:r>
            <a:r>
              <a:rPr lang="en-GB" sz="2400" dirty="0" err="1"/>
              <a:t>např</a:t>
            </a:r>
            <a:r>
              <a:rPr lang="en-GB" sz="2400" dirty="0"/>
              <a:t>. </a:t>
            </a:r>
            <a:r>
              <a:rPr lang="en-GB" sz="2400" dirty="0" err="1"/>
              <a:t>číslo</a:t>
            </a:r>
            <a:r>
              <a:rPr lang="en-GB" sz="2400" dirty="0"/>
              <a:t>, text, </a:t>
            </a:r>
            <a:r>
              <a:rPr lang="en-GB" sz="2400" dirty="0" err="1"/>
              <a:t>obrázek</a:t>
            </a:r>
            <a:r>
              <a:rPr lang="en-GB" sz="2400" dirty="0"/>
              <a:t>, </a:t>
            </a:r>
            <a:r>
              <a:rPr lang="en-GB" sz="2400" dirty="0" err="1"/>
              <a:t>zvuk</a:t>
            </a:r>
            <a:r>
              <a:rPr lang="en-GB" sz="2400" dirty="0"/>
              <a:t>, </a:t>
            </a:r>
            <a:r>
              <a:rPr lang="en-GB" sz="2400" dirty="0" err="1"/>
              <a:t>zdrojový</a:t>
            </a:r>
            <a:r>
              <a:rPr lang="en-GB" sz="2400" dirty="0"/>
              <a:t> </a:t>
            </a:r>
            <a:r>
              <a:rPr lang="en-GB" sz="2400" dirty="0" err="1"/>
              <a:t>kód</a:t>
            </a:r>
            <a:r>
              <a:rPr lang="en-GB" sz="2400" dirty="0"/>
              <a:t> </a:t>
            </a:r>
            <a:r>
              <a:rPr lang="en-GB" sz="2400" dirty="0" err="1"/>
              <a:t>programu</a:t>
            </a:r>
            <a:r>
              <a:rPr lang="en-GB" sz="2400" dirty="0"/>
              <a:t>) </a:t>
            </a:r>
            <a:r>
              <a:rPr lang="en-GB" sz="2400" dirty="0" err="1"/>
              <a:t>jsou</a:t>
            </a:r>
            <a:r>
              <a:rPr lang="en-GB" sz="2400" dirty="0"/>
              <a:t> </a:t>
            </a:r>
            <a:r>
              <a:rPr lang="en-GB" sz="2400" dirty="0" err="1"/>
              <a:t>zapsána</a:t>
            </a:r>
            <a:r>
              <a:rPr lang="en-GB" sz="2400" dirty="0"/>
              <a:t> (</a:t>
            </a:r>
            <a:r>
              <a:rPr lang="en-GB" sz="2400" dirty="0" err="1"/>
              <a:t>kódována</a:t>
            </a:r>
            <a:r>
              <a:rPr lang="en-GB" sz="2400" dirty="0"/>
              <a:t>) v </a:t>
            </a:r>
            <a:r>
              <a:rPr lang="en-GB" sz="2400" dirty="0" err="1"/>
              <a:t>podobě</a:t>
            </a:r>
            <a:r>
              <a:rPr lang="en-GB" sz="2400" dirty="0"/>
              <a:t> </a:t>
            </a:r>
            <a:r>
              <a:rPr lang="en-GB" sz="2400" dirty="0" err="1"/>
              <a:t>posloupností</a:t>
            </a:r>
            <a:r>
              <a:rPr lang="en-GB" sz="2400" dirty="0"/>
              <a:t> </a:t>
            </a:r>
            <a:r>
              <a:rPr lang="en-GB" sz="2400" dirty="0" err="1"/>
              <a:t>čísel</a:t>
            </a:r>
            <a:r>
              <a:rPr lang="en-GB" sz="2400" dirty="0"/>
              <a:t> (</a:t>
            </a:r>
            <a:r>
              <a:rPr lang="en-GB" sz="2400" dirty="0" err="1"/>
              <a:t>bajtů</a:t>
            </a:r>
            <a:r>
              <a:rPr lang="en-GB" sz="2400" dirty="0"/>
              <a:t>) a </a:t>
            </a:r>
            <a:r>
              <a:rPr lang="en-GB" sz="2400" dirty="0" err="1"/>
              <a:t>uloženy</a:t>
            </a:r>
            <a:r>
              <a:rPr lang="en-GB" sz="2400" dirty="0"/>
              <a:t> </a:t>
            </a:r>
            <a:r>
              <a:rPr lang="en-GB" sz="2400" dirty="0" err="1"/>
              <a:t>např</a:t>
            </a:r>
            <a:r>
              <a:rPr lang="en-GB" sz="2400" dirty="0"/>
              <a:t>. v </a:t>
            </a:r>
            <a:r>
              <a:rPr lang="en-GB" sz="2400" dirty="0" err="1"/>
              <a:t>operační</a:t>
            </a:r>
            <a:r>
              <a:rPr lang="en-GB" sz="2400" dirty="0"/>
              <a:t> </a:t>
            </a:r>
            <a:r>
              <a:rPr lang="en-GB" sz="2400" dirty="0" err="1"/>
              <a:t>paměti</a:t>
            </a:r>
            <a:r>
              <a:rPr lang="en-GB" sz="2400" dirty="0"/>
              <a:t> </a:t>
            </a:r>
            <a:r>
              <a:rPr lang="en-GB" sz="2400" dirty="0" err="1"/>
              <a:t>počítače</a:t>
            </a:r>
            <a:r>
              <a:rPr lang="en-GB" sz="2400" dirty="0"/>
              <a:t> </a:t>
            </a:r>
            <a:r>
              <a:rPr lang="en-GB" sz="2400" dirty="0" err="1"/>
              <a:t>nebo</a:t>
            </a:r>
            <a:r>
              <a:rPr lang="en-GB" sz="2400" dirty="0"/>
              <a:t> </a:t>
            </a:r>
            <a:r>
              <a:rPr lang="en-GB" sz="2400" dirty="0" err="1"/>
              <a:t>na</a:t>
            </a:r>
            <a:r>
              <a:rPr lang="en-GB" sz="2400" dirty="0"/>
              <a:t> </a:t>
            </a:r>
            <a:r>
              <a:rPr lang="en-GB" sz="2400" dirty="0" err="1"/>
              <a:t>záznamovém</a:t>
            </a:r>
            <a:r>
              <a:rPr lang="en-GB" sz="2400" dirty="0"/>
              <a:t> </a:t>
            </a:r>
            <a:r>
              <a:rPr lang="en-GB" sz="2400" dirty="0" err="1"/>
              <a:t>médiu</a:t>
            </a:r>
            <a:r>
              <a:rPr lang="en-GB" sz="2400" dirty="0"/>
              <a:t> (</a:t>
            </a:r>
            <a:r>
              <a:rPr lang="en-GB" sz="2400" dirty="0" err="1"/>
              <a:t>pevný</a:t>
            </a:r>
            <a:r>
              <a:rPr lang="en-GB" sz="2400" dirty="0"/>
              <a:t> disk, CD, </a:t>
            </a:r>
            <a:r>
              <a:rPr lang="en-GB" sz="2400" dirty="0" err="1"/>
              <a:t>paměťová</a:t>
            </a:r>
            <a:r>
              <a:rPr lang="en-GB" sz="2400" dirty="0"/>
              <a:t> ...</a:t>
            </a:r>
          </a:p>
          <a:p>
            <a:endParaRPr lang="en-GB" sz="2400" dirty="0"/>
          </a:p>
          <a:p>
            <a:r>
              <a:rPr lang="en-GB" sz="2400" dirty="0" err="1"/>
              <a:t>Statické</a:t>
            </a:r>
            <a:r>
              <a:rPr lang="en-GB" sz="2400" dirty="0"/>
              <a:t> </a:t>
            </a:r>
            <a:r>
              <a:rPr lang="en-GB" sz="2400" dirty="0" err="1"/>
              <a:t>surové</a:t>
            </a:r>
            <a:r>
              <a:rPr lang="en-GB" sz="2400" dirty="0"/>
              <a:t> </a:t>
            </a:r>
            <a:r>
              <a:rPr lang="en-GB" sz="2400" dirty="0" err="1"/>
              <a:t>údaje</a:t>
            </a:r>
            <a:r>
              <a:rPr lang="en-GB" sz="2400" dirty="0"/>
              <a:t> </a:t>
            </a:r>
            <a:r>
              <a:rPr lang="en-GB" sz="2400" dirty="0" err="1"/>
              <a:t>získané</a:t>
            </a:r>
            <a:r>
              <a:rPr lang="en-GB" sz="2400" dirty="0"/>
              <a:t> </a:t>
            </a:r>
            <a:r>
              <a:rPr lang="en-GB" sz="2400" dirty="0" err="1"/>
              <a:t>měřením</a:t>
            </a:r>
            <a:endParaRPr lang="en-GB" sz="2400" dirty="0"/>
          </a:p>
        </p:txBody>
      </p:sp>
      <p:sp>
        <p:nvSpPr>
          <p:cNvPr id="2" name="Slide Number Placeholder 1"/>
          <p:cNvSpPr>
            <a:spLocks noGrp="1"/>
          </p:cNvSpPr>
          <p:nvPr>
            <p:ph type="sldNum" sz="quarter" idx="12"/>
          </p:nvPr>
        </p:nvSpPr>
        <p:spPr/>
        <p:txBody>
          <a:bodyPr/>
          <a:lstStyle/>
          <a:p>
            <a:fld id="{635AC090-19ED-4589-B90A-4E040027FCEC}" type="slidenum">
              <a:rPr lang="en-GB" smtClean="0"/>
              <a:t>17</a:t>
            </a:fld>
            <a:endParaRPr lang="en-GB" dirty="0"/>
          </a:p>
        </p:txBody>
      </p:sp>
    </p:spTree>
    <p:extLst>
      <p:ext uri="{BB962C8B-B14F-4D97-AF65-F5344CB8AC3E}">
        <p14:creationId xmlns:p14="http://schemas.microsoft.com/office/powerpoint/2010/main" val="4237004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Informace</a:t>
            </a:r>
            <a:endParaRPr lang="en-GB" dirty="0"/>
          </a:p>
        </p:txBody>
      </p:sp>
      <p:sp>
        <p:nvSpPr>
          <p:cNvPr id="5" name="Content Placeholder 4"/>
          <p:cNvSpPr>
            <a:spLocks noGrp="1"/>
          </p:cNvSpPr>
          <p:nvPr>
            <p:ph idx="1"/>
          </p:nvPr>
        </p:nvSpPr>
        <p:spPr/>
        <p:txBody>
          <a:bodyPr/>
          <a:lstStyle/>
          <a:p>
            <a:r>
              <a:rPr lang="en-GB" dirty="0"/>
              <a:t>Wikipedia: </a:t>
            </a:r>
            <a:r>
              <a:rPr lang="en-GB" dirty="0" err="1"/>
              <a:t>Informace</a:t>
            </a:r>
            <a:r>
              <a:rPr lang="en-GB" dirty="0"/>
              <a:t> </a:t>
            </a:r>
            <a:r>
              <a:rPr lang="en-GB" dirty="0" err="1"/>
              <a:t>chápána</a:t>
            </a:r>
            <a:r>
              <a:rPr lang="en-GB" dirty="0"/>
              <a:t> </a:t>
            </a:r>
            <a:r>
              <a:rPr lang="en-GB" dirty="0" err="1"/>
              <a:t>jako</a:t>
            </a:r>
            <a:r>
              <a:rPr lang="en-GB" dirty="0"/>
              <a:t> </a:t>
            </a:r>
            <a:r>
              <a:rPr lang="en-GB" dirty="0" err="1"/>
              <a:t>údaj</a:t>
            </a:r>
            <a:r>
              <a:rPr lang="en-GB" dirty="0"/>
              <a:t> o </a:t>
            </a:r>
            <a:r>
              <a:rPr lang="en-GB" dirty="0" err="1"/>
              <a:t>prostředí</a:t>
            </a:r>
            <a:r>
              <a:rPr lang="en-GB" dirty="0"/>
              <a:t>, </a:t>
            </a:r>
            <a:r>
              <a:rPr lang="en-GB" dirty="0" err="1"/>
              <a:t>jeho</a:t>
            </a:r>
            <a:r>
              <a:rPr lang="en-GB" dirty="0"/>
              <a:t> </a:t>
            </a:r>
            <a:r>
              <a:rPr lang="en-GB" dirty="0" err="1"/>
              <a:t>stavu</a:t>
            </a:r>
            <a:r>
              <a:rPr lang="en-GB" dirty="0"/>
              <a:t> a </a:t>
            </a:r>
            <a:r>
              <a:rPr lang="en-GB" dirty="0" err="1"/>
              <a:t>procesech</a:t>
            </a:r>
            <a:r>
              <a:rPr lang="en-GB" dirty="0"/>
              <a:t> v </a:t>
            </a:r>
            <a:r>
              <a:rPr lang="en-GB" dirty="0" err="1"/>
              <a:t>něm</a:t>
            </a:r>
            <a:r>
              <a:rPr lang="en-GB" dirty="0"/>
              <a:t> </a:t>
            </a:r>
            <a:r>
              <a:rPr lang="en-GB" dirty="0" err="1"/>
              <a:t>probíhajících</a:t>
            </a:r>
            <a:r>
              <a:rPr lang="en-GB" dirty="0"/>
              <a:t>.</a:t>
            </a:r>
          </a:p>
          <a:p>
            <a:r>
              <a:rPr lang="en-GB" dirty="0" err="1"/>
              <a:t>Informace</a:t>
            </a:r>
            <a:r>
              <a:rPr lang="en-GB" dirty="0"/>
              <a:t> je </a:t>
            </a:r>
            <a:r>
              <a:rPr lang="en-GB" dirty="0" err="1"/>
              <a:t>srozumitelná</a:t>
            </a:r>
            <a:r>
              <a:rPr lang="en-GB" dirty="0"/>
              <a:t> </a:t>
            </a:r>
            <a:r>
              <a:rPr lang="en-GB" dirty="0" err="1"/>
              <a:t>člověku</a:t>
            </a:r>
            <a:r>
              <a:rPr lang="en-GB" dirty="0"/>
              <a:t>.</a:t>
            </a:r>
          </a:p>
        </p:txBody>
      </p:sp>
      <p:sp>
        <p:nvSpPr>
          <p:cNvPr id="2" name="Slide Number Placeholder 1"/>
          <p:cNvSpPr>
            <a:spLocks noGrp="1"/>
          </p:cNvSpPr>
          <p:nvPr>
            <p:ph type="sldNum" sz="quarter" idx="12"/>
          </p:nvPr>
        </p:nvSpPr>
        <p:spPr/>
        <p:txBody>
          <a:bodyPr/>
          <a:lstStyle/>
          <a:p>
            <a:fld id="{635AC090-19ED-4589-B90A-4E040027FCEC}" type="slidenum">
              <a:rPr lang="en-GB" smtClean="0"/>
              <a:t>18</a:t>
            </a:fld>
            <a:endParaRPr lang="en-GB" dirty="0"/>
          </a:p>
        </p:txBody>
      </p:sp>
    </p:spTree>
    <p:extLst>
      <p:ext uri="{BB962C8B-B14F-4D97-AF65-F5344CB8AC3E}">
        <p14:creationId xmlns:p14="http://schemas.microsoft.com/office/powerpoint/2010/main" val="256859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Poznání</a:t>
            </a:r>
            <a:endParaRPr lang="en-GB" dirty="0"/>
          </a:p>
        </p:txBody>
      </p:sp>
      <p:sp>
        <p:nvSpPr>
          <p:cNvPr id="5" name="Content Placeholder 4"/>
          <p:cNvSpPr>
            <a:spLocks noGrp="1"/>
          </p:cNvSpPr>
          <p:nvPr>
            <p:ph idx="1"/>
          </p:nvPr>
        </p:nvSpPr>
        <p:spPr/>
        <p:txBody>
          <a:bodyPr/>
          <a:lstStyle/>
          <a:p>
            <a:r>
              <a:rPr lang="en-GB" dirty="0"/>
              <a:t>Wikipedia: </a:t>
            </a:r>
            <a:r>
              <a:rPr lang="en-GB" dirty="0" err="1"/>
              <a:t>Poznání</a:t>
            </a:r>
            <a:r>
              <a:rPr lang="en-GB" dirty="0"/>
              <a:t> </a:t>
            </a:r>
            <a:r>
              <a:rPr lang="en-GB" dirty="0" err="1"/>
              <a:t>určité</a:t>
            </a:r>
            <a:r>
              <a:rPr lang="en-GB" dirty="0"/>
              <a:t>, </a:t>
            </a:r>
            <a:r>
              <a:rPr lang="en-GB" dirty="0" err="1"/>
              <a:t>spolehlivé</a:t>
            </a:r>
            <a:r>
              <a:rPr lang="en-GB" dirty="0"/>
              <a:t> a </a:t>
            </a:r>
            <a:r>
              <a:rPr lang="en-GB" dirty="0" err="1"/>
              <a:t>případně</a:t>
            </a:r>
            <a:r>
              <a:rPr lang="en-GB" dirty="0"/>
              <a:t> </a:t>
            </a:r>
            <a:r>
              <a:rPr lang="en-GB" dirty="0" err="1"/>
              <a:t>i</a:t>
            </a:r>
            <a:r>
              <a:rPr lang="en-GB" dirty="0"/>
              <a:t> </a:t>
            </a:r>
            <a:r>
              <a:rPr lang="en-GB" dirty="0" err="1"/>
              <a:t>ověřené</a:t>
            </a:r>
            <a:r>
              <a:rPr lang="en-GB" dirty="0"/>
              <a:t> </a:t>
            </a:r>
            <a:r>
              <a:rPr lang="en-GB" dirty="0" err="1"/>
              <a:t>vědění</a:t>
            </a:r>
            <a:r>
              <a:rPr lang="en-GB" dirty="0"/>
              <a:t>…</a:t>
            </a:r>
          </a:p>
          <a:p>
            <a:r>
              <a:rPr lang="en-GB" dirty="0"/>
              <a:t>Wikipedia: </a:t>
            </a:r>
            <a:r>
              <a:rPr lang="en-GB" b="1" dirty="0" err="1"/>
              <a:t>Poznání</a:t>
            </a:r>
            <a:r>
              <a:rPr lang="en-GB" b="1" dirty="0"/>
              <a:t> </a:t>
            </a:r>
            <a:r>
              <a:rPr lang="en-GB" b="1" dirty="0" err="1"/>
              <a:t>slouží</a:t>
            </a:r>
            <a:r>
              <a:rPr lang="en-GB" b="1" dirty="0"/>
              <a:t> k </a:t>
            </a:r>
            <a:r>
              <a:rPr lang="en-GB" b="1" dirty="0" err="1"/>
              <a:t>orientaci</a:t>
            </a:r>
            <a:r>
              <a:rPr lang="en-GB" b="1" dirty="0"/>
              <a:t> </a:t>
            </a:r>
            <a:r>
              <a:rPr lang="en-GB" b="1" dirty="0" err="1"/>
              <a:t>ve</a:t>
            </a:r>
            <a:r>
              <a:rPr lang="en-GB" b="1" dirty="0"/>
              <a:t> </a:t>
            </a:r>
            <a:r>
              <a:rPr lang="en-GB" b="1" dirty="0" err="1"/>
              <a:t>světě</a:t>
            </a:r>
            <a:r>
              <a:rPr lang="en-GB" b="1" dirty="0"/>
              <a:t>, </a:t>
            </a:r>
            <a:r>
              <a:rPr lang="en-GB" b="1" dirty="0" err="1"/>
              <a:t>dovoluje</a:t>
            </a:r>
            <a:r>
              <a:rPr lang="en-GB" b="1" dirty="0"/>
              <a:t> </a:t>
            </a:r>
            <a:r>
              <a:rPr lang="en-GB" b="1" dirty="0" err="1"/>
              <a:t>využívat</a:t>
            </a:r>
            <a:r>
              <a:rPr lang="en-GB" b="1" dirty="0"/>
              <a:t> </a:t>
            </a:r>
            <a:r>
              <a:rPr lang="en-GB" b="1" dirty="0" err="1"/>
              <a:t>jeho</a:t>
            </a:r>
            <a:r>
              <a:rPr lang="en-GB" b="1" dirty="0"/>
              <a:t> </a:t>
            </a:r>
            <a:r>
              <a:rPr lang="en-GB" b="1" dirty="0" err="1"/>
              <a:t>možnosti</a:t>
            </a:r>
            <a:r>
              <a:rPr lang="en-GB" b="1" dirty="0"/>
              <a:t> a </a:t>
            </a:r>
            <a:r>
              <a:rPr lang="en-GB" b="1" dirty="0" err="1"/>
              <a:t>vyhýbat</a:t>
            </a:r>
            <a:r>
              <a:rPr lang="en-GB" b="1" dirty="0"/>
              <a:t> se </a:t>
            </a:r>
            <a:r>
              <a:rPr lang="en-GB" b="1" dirty="0" err="1"/>
              <a:t>nebezpečím</a:t>
            </a:r>
            <a:r>
              <a:rPr lang="en-GB" b="1" dirty="0"/>
              <a:t> a je </a:t>
            </a:r>
            <a:r>
              <a:rPr lang="en-GB" b="1" dirty="0" err="1"/>
              <a:t>tudíž</a:t>
            </a:r>
            <a:r>
              <a:rPr lang="en-GB" b="1" dirty="0"/>
              <a:t> pro </a:t>
            </a:r>
            <a:r>
              <a:rPr lang="en-GB" b="1" dirty="0" err="1"/>
              <a:t>každého</a:t>
            </a:r>
            <a:r>
              <a:rPr lang="en-GB" b="1" dirty="0"/>
              <a:t> </a:t>
            </a:r>
            <a:r>
              <a:rPr lang="en-GB" b="1" dirty="0" err="1"/>
              <a:t>člověka</a:t>
            </a:r>
            <a:r>
              <a:rPr lang="en-GB" b="1" dirty="0"/>
              <a:t> </a:t>
            </a:r>
            <a:r>
              <a:rPr lang="en-GB" b="1" dirty="0" err="1"/>
              <a:t>důležité</a:t>
            </a:r>
            <a:r>
              <a:rPr lang="en-GB" b="1" dirty="0"/>
              <a:t>. </a:t>
            </a:r>
          </a:p>
        </p:txBody>
      </p:sp>
      <p:sp>
        <p:nvSpPr>
          <p:cNvPr id="2" name="Slide Number Placeholder 1"/>
          <p:cNvSpPr>
            <a:spLocks noGrp="1"/>
          </p:cNvSpPr>
          <p:nvPr>
            <p:ph type="sldNum" sz="quarter" idx="12"/>
          </p:nvPr>
        </p:nvSpPr>
        <p:spPr/>
        <p:txBody>
          <a:bodyPr/>
          <a:lstStyle/>
          <a:p>
            <a:fld id="{635AC090-19ED-4589-B90A-4E040027FCEC}" type="slidenum">
              <a:rPr lang="en-GB" smtClean="0"/>
              <a:t>19</a:t>
            </a:fld>
            <a:endParaRPr lang="en-GB" dirty="0"/>
          </a:p>
        </p:txBody>
      </p:sp>
    </p:spTree>
    <p:extLst>
      <p:ext uri="{BB962C8B-B14F-4D97-AF65-F5344CB8AC3E}">
        <p14:creationId xmlns:p14="http://schemas.microsoft.com/office/powerpoint/2010/main" val="1176660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1A36-1204-4FC9-A05C-58EA68C1A7F7}"/>
              </a:ext>
            </a:extLst>
          </p:cNvPr>
          <p:cNvSpPr>
            <a:spLocks noGrp="1"/>
          </p:cNvSpPr>
          <p:nvPr>
            <p:ph type="title"/>
          </p:nvPr>
        </p:nvSpPr>
        <p:spPr/>
        <p:txBody>
          <a:bodyPr/>
          <a:lstStyle/>
          <a:p>
            <a:r>
              <a:rPr lang="cs-CZ" dirty="0"/>
              <a:t>René Moyzes</a:t>
            </a:r>
          </a:p>
        </p:txBody>
      </p:sp>
      <p:sp>
        <p:nvSpPr>
          <p:cNvPr id="3" name="Content Placeholder 2">
            <a:extLst>
              <a:ext uri="{FF2B5EF4-FFF2-40B4-BE49-F238E27FC236}">
                <a16:creationId xmlns:a16="http://schemas.microsoft.com/office/drawing/2014/main" id="{BC968A8B-9C46-4718-85AB-92724BDBF4F5}"/>
              </a:ext>
            </a:extLst>
          </p:cNvPr>
          <p:cNvSpPr>
            <a:spLocks noGrp="1"/>
          </p:cNvSpPr>
          <p:nvPr>
            <p:ph idx="1"/>
          </p:nvPr>
        </p:nvSpPr>
        <p:spPr/>
        <p:txBody>
          <a:bodyPr/>
          <a:lstStyle/>
          <a:p>
            <a:r>
              <a:rPr lang="cs-CZ" dirty="0"/>
              <a:t>VŠB (strojírenská technologie)</a:t>
            </a:r>
          </a:p>
          <a:p>
            <a:r>
              <a:rPr lang="cs-CZ" dirty="0"/>
              <a:t>Tempus University of Teeside (FEM, numerická matematika)</a:t>
            </a:r>
          </a:p>
          <a:p>
            <a:r>
              <a:rPr lang="cs-CZ" dirty="0"/>
              <a:t>Praxe</a:t>
            </a:r>
          </a:p>
          <a:p>
            <a:pPr lvl="1"/>
            <a:r>
              <a:rPr lang="cs-CZ" dirty="0"/>
              <a:t>EY (skoro 20 let), Ogilvy &amp; Mather, Skylink, Tieto, volná noha</a:t>
            </a:r>
          </a:p>
          <a:p>
            <a:pPr lvl="1"/>
            <a:endParaRPr lang="cs-CZ" dirty="0"/>
          </a:p>
          <a:p>
            <a:pPr lvl="1"/>
            <a:endParaRPr lang="cs-CZ" dirty="0"/>
          </a:p>
          <a:p>
            <a:pPr lvl="1"/>
            <a:endParaRPr lang="cs-CZ" dirty="0"/>
          </a:p>
          <a:p>
            <a:pPr lvl="1"/>
            <a:r>
              <a:rPr lang="cs-CZ" dirty="0">
                <a:hlinkClick r:id="rId2"/>
              </a:rPr>
              <a:t>Rene.Moyzes@itspecialista.cz</a:t>
            </a:r>
            <a:endParaRPr lang="cs-CZ" dirty="0"/>
          </a:p>
          <a:p>
            <a:pPr lvl="1"/>
            <a:endParaRPr lang="cs-CZ" dirty="0"/>
          </a:p>
          <a:p>
            <a:pPr marL="457200" lvl="1" indent="0">
              <a:buNone/>
            </a:pPr>
            <a:endParaRPr lang="cs-CZ" dirty="0"/>
          </a:p>
        </p:txBody>
      </p:sp>
    </p:spTree>
    <p:extLst>
      <p:ext uri="{BB962C8B-B14F-4D97-AF65-F5344CB8AC3E}">
        <p14:creationId xmlns:p14="http://schemas.microsoft.com/office/powerpoint/2010/main" val="3516503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Role BI</a:t>
            </a:r>
          </a:p>
        </p:txBody>
      </p:sp>
      <p:sp>
        <p:nvSpPr>
          <p:cNvPr id="5" name="Content Placeholder 4"/>
          <p:cNvSpPr>
            <a:spLocks noGrp="1"/>
          </p:cNvSpPr>
          <p:nvPr>
            <p:ph idx="1"/>
          </p:nvPr>
        </p:nvSpPr>
        <p:spPr/>
        <p:txBody>
          <a:bodyPr/>
          <a:lstStyle/>
          <a:p>
            <a:r>
              <a:rPr lang="en-GB" dirty="0" err="1"/>
              <a:t>Poskytovat</a:t>
            </a:r>
            <a:r>
              <a:rPr lang="en-GB" dirty="0"/>
              <a:t> data</a:t>
            </a:r>
          </a:p>
          <a:p>
            <a:r>
              <a:rPr lang="en-GB" sz="4000" b="1" dirty="0" err="1"/>
              <a:t>Poskytovat</a:t>
            </a:r>
            <a:r>
              <a:rPr lang="en-GB" sz="4000" b="1" dirty="0"/>
              <a:t> </a:t>
            </a:r>
            <a:r>
              <a:rPr lang="en-GB" sz="4000" b="1" dirty="0" err="1"/>
              <a:t>informace</a:t>
            </a:r>
            <a:endParaRPr lang="en-GB" sz="4000" b="1" dirty="0"/>
          </a:p>
          <a:p>
            <a:r>
              <a:rPr lang="en-GB" sz="6000" b="1" dirty="0" err="1"/>
              <a:t>Poskytovat</a:t>
            </a:r>
            <a:r>
              <a:rPr lang="en-GB" sz="6000" b="1" dirty="0"/>
              <a:t> </a:t>
            </a:r>
            <a:r>
              <a:rPr lang="en-GB" sz="6000" b="1" dirty="0" err="1"/>
              <a:t>poznání</a:t>
            </a:r>
            <a:endParaRPr lang="en-GB" sz="6000" b="1" dirty="0"/>
          </a:p>
        </p:txBody>
      </p:sp>
      <p:sp>
        <p:nvSpPr>
          <p:cNvPr id="2" name="Slide Number Placeholder 1"/>
          <p:cNvSpPr>
            <a:spLocks noGrp="1"/>
          </p:cNvSpPr>
          <p:nvPr>
            <p:ph type="sldNum" sz="quarter" idx="12"/>
          </p:nvPr>
        </p:nvSpPr>
        <p:spPr/>
        <p:txBody>
          <a:bodyPr/>
          <a:lstStyle/>
          <a:p>
            <a:fld id="{635AC090-19ED-4589-B90A-4E040027FCEC}" type="slidenum">
              <a:rPr lang="en-GB" smtClean="0"/>
              <a:t>20</a:t>
            </a:fld>
            <a:endParaRPr lang="en-GB" dirty="0"/>
          </a:p>
        </p:txBody>
      </p:sp>
    </p:spTree>
    <p:extLst>
      <p:ext uri="{BB962C8B-B14F-4D97-AF65-F5344CB8AC3E}">
        <p14:creationId xmlns:p14="http://schemas.microsoft.com/office/powerpoint/2010/main" val="386824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fld id="{A9CE9A1B-E9B3-491E-94A3-0757E1AF01F9}" type="slidenum">
              <a:rPr lang="en-GB" smtClean="0"/>
              <a:t>21</a:t>
            </a:fld>
            <a:endParaRPr lang="en-GB" dirty="0"/>
          </a:p>
        </p:txBody>
      </p:sp>
      <p:sp>
        <p:nvSpPr>
          <p:cNvPr id="2" name="Title 1"/>
          <p:cNvSpPr>
            <a:spLocks noGrp="1"/>
          </p:cNvSpPr>
          <p:nvPr>
            <p:ph type="title" idx="4294967295"/>
          </p:nvPr>
        </p:nvSpPr>
        <p:spPr>
          <a:xfrm>
            <a:off x="0" y="1028700"/>
            <a:ext cx="8229600" cy="1008063"/>
          </a:xfrm>
          <a:prstGeom prst="rect">
            <a:avLst/>
          </a:prstGeom>
        </p:spPr>
        <p:txBody>
          <a:bodyPr>
            <a:normAutofit/>
          </a:bodyPr>
          <a:lstStyle/>
          <a:p>
            <a:r>
              <a:rPr lang="en-GB" dirty="0" err="1"/>
              <a:t>Jak</a:t>
            </a:r>
            <a:r>
              <a:rPr lang="en-GB" dirty="0"/>
              <a:t> </a:t>
            </a:r>
            <a:r>
              <a:rPr lang="en-GB" dirty="0" err="1"/>
              <a:t>přeměnit</a:t>
            </a:r>
            <a:r>
              <a:rPr lang="en-GB" dirty="0"/>
              <a:t> </a:t>
            </a:r>
            <a:r>
              <a:rPr lang="en-GB" dirty="0" err="1"/>
              <a:t>informaci</a:t>
            </a:r>
            <a:r>
              <a:rPr lang="en-GB" dirty="0"/>
              <a:t> v </a:t>
            </a:r>
            <a:r>
              <a:rPr lang="en-GB" dirty="0" err="1"/>
              <a:t>poznání</a:t>
            </a:r>
            <a:r>
              <a:rPr lang="en-GB" dirty="0"/>
              <a:t> ?</a:t>
            </a:r>
          </a:p>
        </p:txBody>
      </p:sp>
      <p:sp>
        <p:nvSpPr>
          <p:cNvPr id="5" name="Oval Callout 4"/>
          <p:cNvSpPr/>
          <p:nvPr/>
        </p:nvSpPr>
        <p:spPr bwMode="auto">
          <a:xfrm>
            <a:off x="2423594" y="2924945"/>
            <a:ext cx="7141687" cy="3206827"/>
          </a:xfrm>
          <a:prstGeom prst="wedgeEllipseCallout">
            <a:avLst>
              <a:gd name="adj1" fmla="val -46361"/>
              <a:gd name="adj2" fmla="val -51088"/>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4800" b="1" dirty="0" err="1"/>
              <a:t>Prezentovány</a:t>
            </a:r>
            <a:r>
              <a:rPr lang="en-GB" sz="4800" b="1" dirty="0"/>
              <a:t> </a:t>
            </a:r>
          </a:p>
          <a:p>
            <a:pPr algn="ctr" fontAlgn="base">
              <a:spcBef>
                <a:spcPct val="0"/>
              </a:spcBef>
              <a:spcAft>
                <a:spcPct val="0"/>
              </a:spcAft>
            </a:pPr>
            <a:r>
              <a:rPr lang="en-GB" sz="4800" b="1" dirty="0"/>
              <a:t>k </a:t>
            </a:r>
            <a:r>
              <a:rPr lang="en-GB" sz="4800" b="1" dirty="0" err="1"/>
              <a:t>okamžitému</a:t>
            </a:r>
            <a:r>
              <a:rPr lang="en-GB" sz="4800" b="1" dirty="0"/>
              <a:t> </a:t>
            </a:r>
            <a:r>
              <a:rPr lang="en-GB" sz="4800" b="1" dirty="0" err="1"/>
              <a:t>použití</a:t>
            </a:r>
            <a:r>
              <a:rPr lang="en-GB" sz="4800" b="1" dirty="0"/>
              <a:t>.</a:t>
            </a:r>
          </a:p>
        </p:txBody>
      </p:sp>
    </p:spTree>
    <p:extLst>
      <p:ext uri="{BB962C8B-B14F-4D97-AF65-F5344CB8AC3E}">
        <p14:creationId xmlns:p14="http://schemas.microsoft.com/office/powerpoint/2010/main" val="1882206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Jak</a:t>
            </a:r>
            <a:r>
              <a:rPr lang="en-GB" dirty="0"/>
              <a:t> </a:t>
            </a:r>
            <a:r>
              <a:rPr lang="en-GB" dirty="0" err="1"/>
              <a:t>poznáme</a:t>
            </a:r>
            <a:r>
              <a:rPr lang="en-GB" dirty="0"/>
              <a:t> </a:t>
            </a:r>
            <a:r>
              <a:rPr lang="en-GB" dirty="0" err="1"/>
              <a:t>surovou</a:t>
            </a:r>
            <a:r>
              <a:rPr lang="en-GB" dirty="0"/>
              <a:t> </a:t>
            </a:r>
            <a:r>
              <a:rPr lang="en-GB" dirty="0" err="1"/>
              <a:t>informaci</a:t>
            </a:r>
            <a:endParaRPr lang="en-GB" dirty="0"/>
          </a:p>
        </p:txBody>
      </p:sp>
      <p:sp>
        <p:nvSpPr>
          <p:cNvPr id="3" name="Content Placeholder 2"/>
          <p:cNvSpPr>
            <a:spLocks noGrp="1"/>
          </p:cNvSpPr>
          <p:nvPr>
            <p:ph idx="1"/>
          </p:nvPr>
        </p:nvSpPr>
        <p:spPr/>
        <p:txBody>
          <a:bodyPr/>
          <a:lstStyle/>
          <a:p>
            <a:endParaRPr lang="en-GB" dirty="0"/>
          </a:p>
          <a:p>
            <a:pPr marL="0" indent="0">
              <a:buNone/>
            </a:pPr>
            <a:r>
              <a:rPr lang="en-GB" b="1" dirty="0"/>
              <a:t>  </a:t>
            </a:r>
            <a:endParaRPr lang="en-GB" dirty="0"/>
          </a:p>
          <a:p>
            <a:pPr marL="0" indent="0">
              <a:buNone/>
            </a:pPr>
            <a:endParaRPr lang="en-GB" dirty="0"/>
          </a:p>
          <a:p>
            <a:endParaRPr lang="en-GB" dirty="0"/>
          </a:p>
        </p:txBody>
      </p:sp>
      <p:sp>
        <p:nvSpPr>
          <p:cNvPr id="4" name="Slide Number Placeholder 3"/>
          <p:cNvSpPr>
            <a:spLocks noGrp="1"/>
          </p:cNvSpPr>
          <p:nvPr>
            <p:ph type="sldNum" sz="quarter" idx="12"/>
          </p:nvPr>
        </p:nvSpPr>
        <p:spPr/>
        <p:txBody>
          <a:bodyPr/>
          <a:lstStyle/>
          <a:p>
            <a:fld id="{A9CE9A1B-E9B3-491E-94A3-0757E1AF01F9}" type="slidenum">
              <a:rPr lang="en-GB" smtClean="0"/>
              <a:t>22</a:t>
            </a:fld>
            <a:endParaRPr lang="en-GB" dirty="0"/>
          </a:p>
        </p:txBody>
      </p:sp>
      <p:sp>
        <p:nvSpPr>
          <p:cNvPr id="6" name="Oval Callout 5"/>
          <p:cNvSpPr/>
          <p:nvPr/>
        </p:nvSpPr>
        <p:spPr bwMode="auto">
          <a:xfrm>
            <a:off x="5786113" y="2932967"/>
            <a:ext cx="2821055" cy="1819304"/>
          </a:xfrm>
          <a:prstGeom prst="wedgeEllipseCallout">
            <a:avLst>
              <a:gd name="adj1" fmla="val -67586"/>
              <a:gd name="adj2" fmla="val 26930"/>
            </a:avLst>
          </a:prstGeom>
          <a:solidFill>
            <a:schemeClr val="accent2">
              <a:lumMod val="75000"/>
            </a:schemeClr>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2400" dirty="0">
                <a:solidFill>
                  <a:schemeClr val="bg1"/>
                </a:solidFill>
              </a:rPr>
              <a:t>„</a:t>
            </a:r>
            <a:r>
              <a:rPr lang="en-GB" sz="2400" dirty="0" err="1">
                <a:solidFill>
                  <a:schemeClr val="bg1"/>
                </a:solidFill>
              </a:rPr>
              <a:t>Jde</a:t>
            </a:r>
            <a:r>
              <a:rPr lang="en-GB" sz="2400" dirty="0">
                <a:solidFill>
                  <a:schemeClr val="bg1"/>
                </a:solidFill>
              </a:rPr>
              <a:t> to </a:t>
            </a:r>
            <a:r>
              <a:rPr lang="en-GB" sz="2400" dirty="0" err="1">
                <a:solidFill>
                  <a:schemeClr val="bg1"/>
                </a:solidFill>
              </a:rPr>
              <a:t>exportovat</a:t>
            </a:r>
            <a:r>
              <a:rPr lang="en-GB" sz="2400" dirty="0">
                <a:solidFill>
                  <a:schemeClr val="bg1"/>
                </a:solidFill>
              </a:rPr>
              <a:t> do </a:t>
            </a:r>
            <a:r>
              <a:rPr lang="en-GB" sz="2400" dirty="0" err="1">
                <a:solidFill>
                  <a:schemeClr val="bg1"/>
                </a:solidFill>
              </a:rPr>
              <a:t>Excelu</a:t>
            </a:r>
            <a:r>
              <a:rPr lang="en-GB" sz="2400" dirty="0">
                <a:solidFill>
                  <a:schemeClr val="bg1"/>
                </a:solidFill>
              </a:rPr>
              <a:t>?“</a:t>
            </a:r>
          </a:p>
          <a:p>
            <a:pPr algn="ctr"/>
            <a:endParaRPr lang="en-GB" sz="1600" dirty="0">
              <a:solidFill>
                <a:srgbClr val="FFFFFF"/>
              </a:solidFill>
              <a:latin typeface="Arial" charset="0"/>
            </a:endParaRPr>
          </a:p>
        </p:txBody>
      </p:sp>
    </p:spTree>
    <p:extLst>
      <p:ext uri="{BB962C8B-B14F-4D97-AF65-F5344CB8AC3E}">
        <p14:creationId xmlns:p14="http://schemas.microsoft.com/office/powerpoint/2010/main" val="1830959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K </a:t>
            </a:r>
            <a:r>
              <a:rPr lang="en-GB" dirty="0" err="1"/>
              <a:t>poznání</a:t>
            </a:r>
            <a:r>
              <a:rPr lang="en-GB" dirty="0"/>
              <a:t> </a:t>
            </a:r>
            <a:r>
              <a:rPr lang="en-GB" dirty="0" err="1"/>
              <a:t>vede</a:t>
            </a:r>
            <a:r>
              <a:rPr lang="en-GB" dirty="0"/>
              <a:t> </a:t>
            </a:r>
            <a:r>
              <a:rPr lang="en-GB" dirty="0" err="1"/>
              <a:t>srovnání</a:t>
            </a:r>
            <a:endParaRPr lang="en-GB" dirty="0"/>
          </a:p>
        </p:txBody>
      </p:sp>
      <p:sp>
        <p:nvSpPr>
          <p:cNvPr id="5" name="Content Placeholder 4"/>
          <p:cNvSpPr>
            <a:spLocks noGrp="1"/>
          </p:cNvSpPr>
          <p:nvPr>
            <p:ph idx="1"/>
          </p:nvPr>
        </p:nvSpPr>
        <p:spPr/>
        <p:txBody>
          <a:bodyPr/>
          <a:lstStyle/>
          <a:p>
            <a:r>
              <a:rPr lang="en-GB" dirty="0"/>
              <a:t>Na </a:t>
            </a:r>
            <a:r>
              <a:rPr lang="en-GB" dirty="0" err="1"/>
              <a:t>cestě</a:t>
            </a:r>
            <a:r>
              <a:rPr lang="en-GB" dirty="0"/>
              <a:t> </a:t>
            </a:r>
            <a:r>
              <a:rPr lang="en-GB" dirty="0" err="1"/>
              <a:t>mezi</a:t>
            </a:r>
            <a:r>
              <a:rPr lang="en-GB" dirty="0"/>
              <a:t> </a:t>
            </a:r>
            <a:r>
              <a:rPr lang="en-GB" dirty="0" err="1"/>
              <a:t>informací</a:t>
            </a:r>
            <a:r>
              <a:rPr lang="en-GB" dirty="0"/>
              <a:t> a </a:t>
            </a:r>
            <a:r>
              <a:rPr lang="en-GB" dirty="0" err="1"/>
              <a:t>poznáním</a:t>
            </a:r>
            <a:r>
              <a:rPr lang="en-GB" dirty="0"/>
              <a:t> je </a:t>
            </a:r>
            <a:r>
              <a:rPr lang="en-GB" dirty="0" err="1"/>
              <a:t>srovnání</a:t>
            </a:r>
            <a:r>
              <a:rPr lang="en-GB" dirty="0"/>
              <a:t>.</a:t>
            </a:r>
          </a:p>
          <a:p>
            <a:r>
              <a:rPr lang="en-GB" dirty="0"/>
              <a:t>Report bez </a:t>
            </a:r>
            <a:r>
              <a:rPr lang="en-GB" dirty="0" err="1"/>
              <a:t>srovnání</a:t>
            </a:r>
            <a:r>
              <a:rPr lang="en-GB" dirty="0"/>
              <a:t> je </a:t>
            </a:r>
            <a:r>
              <a:rPr lang="en-GB" dirty="0" err="1"/>
              <a:t>surová</a:t>
            </a:r>
            <a:r>
              <a:rPr lang="en-GB" dirty="0"/>
              <a:t> </a:t>
            </a:r>
            <a:r>
              <a:rPr lang="en-GB" dirty="0" err="1"/>
              <a:t>informace</a:t>
            </a:r>
            <a:r>
              <a:rPr lang="en-GB" dirty="0"/>
              <a:t>.</a:t>
            </a:r>
          </a:p>
          <a:p>
            <a:endParaRPr lang="en-GB" dirty="0"/>
          </a:p>
        </p:txBody>
      </p:sp>
      <p:sp>
        <p:nvSpPr>
          <p:cNvPr id="6" name="Oval 5"/>
          <p:cNvSpPr/>
          <p:nvPr/>
        </p:nvSpPr>
        <p:spPr bwMode="auto">
          <a:xfrm>
            <a:off x="5724989" y="3414423"/>
            <a:ext cx="3100009" cy="1639403"/>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GB" sz="2000" dirty="0" err="1">
                <a:solidFill>
                  <a:srgbClr val="FFFFFF"/>
                </a:solidFill>
                <a:latin typeface="Arial" charset="0"/>
              </a:rPr>
              <a:t>Ještě</a:t>
            </a:r>
            <a:r>
              <a:rPr lang="en-GB" sz="2000" dirty="0">
                <a:solidFill>
                  <a:srgbClr val="FFFFFF"/>
                </a:solidFill>
                <a:latin typeface="Arial" charset="0"/>
              </a:rPr>
              <a:t> mi </a:t>
            </a:r>
            <a:r>
              <a:rPr lang="en-GB" sz="2000" dirty="0" err="1">
                <a:solidFill>
                  <a:srgbClr val="FFFFFF"/>
                </a:solidFill>
                <a:latin typeface="Arial" charset="0"/>
              </a:rPr>
              <a:t>zbývá</a:t>
            </a:r>
            <a:r>
              <a:rPr lang="en-GB" sz="2000" dirty="0">
                <a:solidFill>
                  <a:srgbClr val="FFFFFF"/>
                </a:solidFill>
                <a:latin typeface="Arial" charset="0"/>
              </a:rPr>
              <a:t> 10 </a:t>
            </a:r>
            <a:r>
              <a:rPr lang="en-GB" sz="2000" dirty="0" err="1">
                <a:solidFill>
                  <a:srgbClr val="FFFFFF"/>
                </a:solidFill>
                <a:latin typeface="Arial" charset="0"/>
              </a:rPr>
              <a:t>minut</a:t>
            </a:r>
            <a:r>
              <a:rPr lang="en-GB" sz="2000" dirty="0">
                <a:solidFill>
                  <a:srgbClr val="FFFFFF"/>
                </a:solidFill>
                <a:latin typeface="Arial" charset="0"/>
              </a:rPr>
              <a:t> </a:t>
            </a:r>
            <a:r>
              <a:rPr lang="en-GB" sz="2000" dirty="0" err="1">
                <a:solidFill>
                  <a:srgbClr val="FFFFFF"/>
                </a:solidFill>
                <a:latin typeface="Arial" charset="0"/>
              </a:rPr>
              <a:t>na</a:t>
            </a:r>
            <a:r>
              <a:rPr lang="en-GB" sz="2000" dirty="0">
                <a:solidFill>
                  <a:srgbClr val="FFFFFF"/>
                </a:solidFill>
                <a:latin typeface="Arial" charset="0"/>
              </a:rPr>
              <a:t> </a:t>
            </a:r>
            <a:r>
              <a:rPr lang="en-GB" sz="2000" dirty="0" err="1">
                <a:solidFill>
                  <a:srgbClr val="FFFFFF"/>
                </a:solidFill>
                <a:latin typeface="Arial" charset="0"/>
              </a:rPr>
              <a:t>dopití</a:t>
            </a:r>
            <a:r>
              <a:rPr lang="en-GB" sz="2000" dirty="0">
                <a:solidFill>
                  <a:srgbClr val="FFFFFF"/>
                </a:solidFill>
                <a:latin typeface="Arial" charset="0"/>
              </a:rPr>
              <a:t> </a:t>
            </a:r>
            <a:r>
              <a:rPr lang="en-GB" sz="2000" dirty="0" err="1">
                <a:solidFill>
                  <a:srgbClr val="FFFFFF"/>
                </a:solidFill>
                <a:latin typeface="Arial" charset="0"/>
              </a:rPr>
              <a:t>kávy</a:t>
            </a:r>
            <a:r>
              <a:rPr lang="en-GB" sz="2000" dirty="0">
                <a:solidFill>
                  <a:srgbClr val="FFFFFF"/>
                </a:solidFill>
                <a:latin typeface="Arial" charset="0"/>
              </a:rPr>
              <a:t>. </a:t>
            </a:r>
          </a:p>
        </p:txBody>
      </p:sp>
    </p:spTree>
    <p:extLst>
      <p:ext uri="{BB962C8B-B14F-4D97-AF65-F5344CB8AC3E}">
        <p14:creationId xmlns:p14="http://schemas.microsoft.com/office/powerpoint/2010/main" val="2705379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idx="4294967295"/>
          </p:nvPr>
        </p:nvSpPr>
        <p:spPr/>
        <p:txBody>
          <a:bodyPr/>
          <a:lstStyle/>
          <a:p>
            <a:endParaRPr lang="en-US" dirty="0"/>
          </a:p>
        </p:txBody>
      </p:sp>
      <p:sp>
        <p:nvSpPr>
          <p:cNvPr id="5" name="Rectangle 6"/>
          <p:cNvSpPr>
            <a:spLocks noChangeArrowheads="1"/>
          </p:cNvSpPr>
          <p:nvPr/>
        </p:nvSpPr>
        <p:spPr bwMode="auto">
          <a:xfrm>
            <a:off x="2855913" y="908051"/>
            <a:ext cx="6284912" cy="288925"/>
          </a:xfrm>
          <a:prstGeom prst="rect">
            <a:avLst/>
          </a:prstGeom>
          <a:noFill/>
          <a:ln w="9525">
            <a:noFill/>
            <a:miter lim="800000"/>
            <a:headEnd/>
            <a:tailEnd/>
          </a:ln>
          <a:effectLst/>
        </p:spPr>
        <p:txBody>
          <a:bodyPr/>
          <a:lstStyle/>
          <a:p>
            <a:pPr marL="342891" indent="-342891">
              <a:spcBef>
                <a:spcPct val="20000"/>
              </a:spcBef>
              <a:defRPr/>
            </a:pPr>
            <a:r>
              <a:rPr lang="en-GB" sz="1400" b="1" dirty="0">
                <a:solidFill>
                  <a:srgbClr val="FF6600"/>
                </a:solidFill>
                <a:latin typeface="Arial" charset="0"/>
              </a:rPr>
              <a:t>BI process</a:t>
            </a:r>
          </a:p>
          <a:p>
            <a:pPr marL="342891" indent="-342891">
              <a:spcBef>
                <a:spcPct val="20000"/>
              </a:spcBef>
              <a:defRPr/>
            </a:pPr>
            <a:endParaRPr lang="en-GB" sz="1400" b="1" dirty="0">
              <a:solidFill>
                <a:srgbClr val="FF6600"/>
              </a:solidFill>
              <a:latin typeface="Arial" charset="0"/>
            </a:endParaRPr>
          </a:p>
        </p:txBody>
      </p:sp>
    </p:spTree>
    <p:extLst>
      <p:ext uri="{BB962C8B-B14F-4D97-AF65-F5344CB8AC3E}">
        <p14:creationId xmlns:p14="http://schemas.microsoft.com/office/powerpoint/2010/main" val="2402115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Obsah</a:t>
            </a:r>
            <a:r>
              <a:rPr lang="en-GB" dirty="0"/>
              <a:t> </a:t>
            </a:r>
            <a:r>
              <a:rPr lang="en-GB" dirty="0" err="1"/>
              <a:t>dat</a:t>
            </a:r>
            <a:endParaRPr lang="en-GB" dirty="0"/>
          </a:p>
        </p:txBody>
      </p:sp>
      <p:sp>
        <p:nvSpPr>
          <p:cNvPr id="3" name="Content Placeholder 2"/>
          <p:cNvSpPr>
            <a:spLocks noGrp="1"/>
          </p:cNvSpPr>
          <p:nvPr>
            <p:ph idx="1"/>
          </p:nvPr>
        </p:nvSpPr>
        <p:spPr/>
        <p:txBody>
          <a:bodyPr/>
          <a:lstStyle/>
          <a:p>
            <a:r>
              <a:rPr lang="en-GB" dirty="0" err="1"/>
              <a:t>Každá</a:t>
            </a:r>
            <a:r>
              <a:rPr lang="en-GB" dirty="0"/>
              <a:t> </a:t>
            </a:r>
            <a:r>
              <a:rPr lang="en-GB" dirty="0" err="1"/>
              <a:t>aktivita</a:t>
            </a:r>
            <a:r>
              <a:rPr lang="en-GB" dirty="0"/>
              <a:t> </a:t>
            </a:r>
            <a:r>
              <a:rPr lang="en-GB" dirty="0" err="1"/>
              <a:t>generuje</a:t>
            </a:r>
            <a:r>
              <a:rPr lang="en-GB" dirty="0"/>
              <a:t> data</a:t>
            </a:r>
          </a:p>
          <a:p>
            <a:r>
              <a:rPr lang="en-GB" dirty="0"/>
              <a:t>HR, Sales, Finance, Production, Logistics, Core Business Services</a:t>
            </a:r>
          </a:p>
          <a:p>
            <a:r>
              <a:rPr lang="en-GB" dirty="0" err="1"/>
              <a:t>Strukturovaná</a:t>
            </a:r>
            <a:r>
              <a:rPr lang="en-GB" dirty="0"/>
              <a:t> data</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fld id="{A9CE9A1B-E9B3-491E-94A3-0757E1AF01F9}" type="slidenum">
              <a:rPr lang="en-GB" smtClean="0"/>
              <a:t>25</a:t>
            </a:fld>
            <a:endParaRPr lang="en-GB" dirty="0"/>
          </a:p>
        </p:txBody>
      </p:sp>
    </p:spTree>
    <p:extLst>
      <p:ext uri="{BB962C8B-B14F-4D97-AF65-F5344CB8AC3E}">
        <p14:creationId xmlns:p14="http://schemas.microsoft.com/office/powerpoint/2010/main" val="2429449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Shape 34">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54120" y="1020871"/>
            <a:ext cx="6960759" cy="2849671"/>
          </a:xfrm>
        </p:spPr>
        <p:txBody>
          <a:bodyPr vert="horz" lIns="91440" tIns="45720" rIns="91440" bIns="45720" rtlCol="0" anchor="b">
            <a:normAutofit/>
          </a:bodyPr>
          <a:lstStyle/>
          <a:p>
            <a:pPr defTabSz="457200"/>
            <a:r>
              <a:rPr lang="en-US" sz="6600">
                <a:solidFill>
                  <a:srgbClr val="FFFFFF"/>
                </a:solidFill>
              </a:rPr>
              <a:t>Komponenty BI</a:t>
            </a:r>
          </a:p>
        </p:txBody>
      </p:sp>
      <p:sp>
        <p:nvSpPr>
          <p:cNvPr id="37" name="Isosceles Triangle 36">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473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B1A9-25B6-439C-85DF-461B1910A931}"/>
              </a:ext>
            </a:extLst>
          </p:cNvPr>
          <p:cNvSpPr>
            <a:spLocks noGrp="1"/>
          </p:cNvSpPr>
          <p:nvPr>
            <p:ph type="title"/>
          </p:nvPr>
        </p:nvSpPr>
        <p:spPr/>
        <p:txBody>
          <a:bodyPr/>
          <a:lstStyle/>
          <a:p>
            <a:r>
              <a:rPr lang="cs-CZ" dirty="0"/>
              <a:t>Je Microsoft Excel BI nástroj?</a:t>
            </a:r>
          </a:p>
        </p:txBody>
      </p:sp>
      <p:sp>
        <p:nvSpPr>
          <p:cNvPr id="3" name="Text Placeholder 2">
            <a:extLst>
              <a:ext uri="{FF2B5EF4-FFF2-40B4-BE49-F238E27FC236}">
                <a16:creationId xmlns:a16="http://schemas.microsoft.com/office/drawing/2014/main" id="{31888571-CE9E-48FF-B9AB-0193CF70ABFB}"/>
              </a:ext>
            </a:extLst>
          </p:cNvPr>
          <p:cNvSpPr>
            <a:spLocks noGrp="1"/>
          </p:cNvSpPr>
          <p:nvPr>
            <p:ph type="body" idx="1"/>
          </p:nvPr>
        </p:nvSpPr>
        <p:spPr/>
        <p:txBody>
          <a:bodyPr/>
          <a:lstStyle/>
          <a:p>
            <a:endParaRPr lang="cs-CZ"/>
          </a:p>
        </p:txBody>
      </p:sp>
    </p:spTree>
    <p:extLst>
      <p:ext uri="{BB962C8B-B14F-4D97-AF65-F5344CB8AC3E}">
        <p14:creationId xmlns:p14="http://schemas.microsoft.com/office/powerpoint/2010/main" val="3580036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B1A9-25B6-439C-85DF-461B1910A931}"/>
              </a:ext>
            </a:extLst>
          </p:cNvPr>
          <p:cNvSpPr>
            <a:spLocks noGrp="1"/>
          </p:cNvSpPr>
          <p:nvPr>
            <p:ph type="title"/>
          </p:nvPr>
        </p:nvSpPr>
        <p:spPr/>
        <p:txBody>
          <a:bodyPr/>
          <a:lstStyle/>
          <a:p>
            <a:r>
              <a:rPr lang="cs-CZ" dirty="0"/>
              <a:t>Kdy přestává Excel stačit?</a:t>
            </a:r>
          </a:p>
        </p:txBody>
      </p:sp>
      <p:sp>
        <p:nvSpPr>
          <p:cNvPr id="3" name="Text Placeholder 2">
            <a:extLst>
              <a:ext uri="{FF2B5EF4-FFF2-40B4-BE49-F238E27FC236}">
                <a16:creationId xmlns:a16="http://schemas.microsoft.com/office/drawing/2014/main" id="{31888571-CE9E-48FF-B9AB-0193CF70ABFB}"/>
              </a:ext>
            </a:extLst>
          </p:cNvPr>
          <p:cNvSpPr>
            <a:spLocks noGrp="1"/>
          </p:cNvSpPr>
          <p:nvPr>
            <p:ph type="body" idx="1"/>
          </p:nvPr>
        </p:nvSpPr>
        <p:spPr/>
        <p:txBody>
          <a:bodyPr/>
          <a:lstStyle/>
          <a:p>
            <a:endParaRPr lang="cs-CZ"/>
          </a:p>
        </p:txBody>
      </p:sp>
    </p:spTree>
    <p:extLst>
      <p:ext uri="{BB962C8B-B14F-4D97-AF65-F5344CB8AC3E}">
        <p14:creationId xmlns:p14="http://schemas.microsoft.com/office/powerpoint/2010/main" val="4002952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cs-CZ" dirty="0"/>
              <a:t>Architekturu řídí nefunkční požadavky</a:t>
            </a:r>
            <a:endParaRPr lang="en-GB" dirty="0"/>
          </a:p>
        </p:txBody>
      </p:sp>
      <p:sp>
        <p:nvSpPr>
          <p:cNvPr id="10" name="AutoShape 6" descr="Image result for wikipedia povoz"/>
          <p:cNvSpPr>
            <a:spLocks noGrp="1" noChangeAspect="1" noChangeArrowheads="1"/>
          </p:cNvSpPr>
          <p:nvPr>
            <p:ph sz="half"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rtlCol="0" anchor="t" anchorCtr="0" compatLnSpc="1">
            <a:prstTxWarp prst="textNoShape">
              <a:avLst/>
            </a:prstTxWarp>
            <a:normAutofit/>
          </a:bodyPr>
          <a:lstStyle/>
          <a:p>
            <a:endParaRPr lang="en-US" dirty="0"/>
          </a:p>
        </p:txBody>
      </p:sp>
      <p:pic>
        <p:nvPicPr>
          <p:cNvPr id="2056" name="Picture 8" descr="https://upload.wikimedia.org/wikipedia/commons/9/93/Scania_124L-Galliker_%28B%29-2003..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49697" y="1671283"/>
            <a:ext cx="4976283" cy="373221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A9CE9A1B-E9B3-491E-94A3-0757E1AF01F9}" type="slidenum">
              <a:rPr lang="en-GB" smtClean="0"/>
              <a:t>29</a:t>
            </a:fld>
            <a:endParaRPr lang="en-GB" dirty="0"/>
          </a:p>
        </p:txBody>
      </p:sp>
      <p:pic>
        <p:nvPicPr>
          <p:cNvPr id="11" name="Picture 10"/>
          <p:cNvPicPr>
            <a:picLocks noChangeAspect="1"/>
          </p:cNvPicPr>
          <p:nvPr/>
        </p:nvPicPr>
        <p:blipFill>
          <a:blip r:embed="rId3"/>
          <a:stretch>
            <a:fillRect/>
          </a:stretch>
        </p:blipFill>
        <p:spPr>
          <a:xfrm>
            <a:off x="524933" y="1689599"/>
            <a:ext cx="5055988" cy="3713896"/>
          </a:xfrm>
          <a:prstGeom prst="rect">
            <a:avLst/>
          </a:prstGeom>
        </p:spPr>
      </p:pic>
    </p:spTree>
    <p:extLst>
      <p:ext uri="{BB962C8B-B14F-4D97-AF65-F5344CB8AC3E}">
        <p14:creationId xmlns:p14="http://schemas.microsoft.com/office/powerpoint/2010/main" val="429003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9838-B65C-4249-A744-EB87FCF8E5DD}"/>
              </a:ext>
            </a:extLst>
          </p:cNvPr>
          <p:cNvSpPr>
            <a:spLocks noGrp="1"/>
          </p:cNvSpPr>
          <p:nvPr>
            <p:ph type="title"/>
          </p:nvPr>
        </p:nvSpPr>
        <p:spPr/>
        <p:txBody>
          <a:bodyPr/>
          <a:lstStyle/>
          <a:p>
            <a:r>
              <a:rPr lang="cs-CZ" dirty="0"/>
              <a:t>Program</a:t>
            </a:r>
          </a:p>
        </p:txBody>
      </p:sp>
      <p:sp>
        <p:nvSpPr>
          <p:cNvPr id="5" name="Rectangle 2">
            <a:extLst>
              <a:ext uri="{FF2B5EF4-FFF2-40B4-BE49-F238E27FC236}">
                <a16:creationId xmlns:a16="http://schemas.microsoft.com/office/drawing/2014/main" id="{227FA504-7683-4D6C-8D4A-4DBB1A3714CC}"/>
              </a:ext>
            </a:extLst>
          </p:cNvPr>
          <p:cNvSpPr>
            <a:spLocks noGrp="1" noChangeArrowheads="1"/>
          </p:cNvSpPr>
          <p:nvPr>
            <p:ph idx="1"/>
          </p:nvPr>
        </p:nvSpPr>
        <p:spPr bwMode="auto">
          <a:xfrm>
            <a:off x="677334" y="1484875"/>
            <a:ext cx="13279213" cy="52322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cs-CZ" dirty="0"/>
              <a:t>1. Představení BI a datových skladů</a:t>
            </a:r>
          </a:p>
          <a:p>
            <a:r>
              <a:rPr lang="cs-CZ" dirty="0"/>
              <a:t>2. Datové sklady - datové modelování databáze</a:t>
            </a:r>
          </a:p>
          <a:p>
            <a:r>
              <a:rPr lang="cs-CZ" dirty="0"/>
              <a:t>3. Datové sklady - multidimenzionální modelování, datové vrstvy - </a:t>
            </a:r>
            <a:r>
              <a:rPr lang="cs-CZ" dirty="0" err="1"/>
              <a:t>staging</a:t>
            </a:r>
            <a:r>
              <a:rPr lang="cs-CZ" dirty="0"/>
              <a:t>, hlavní model, prezentační vrstva (</a:t>
            </a:r>
            <a:r>
              <a:rPr lang="cs-CZ" dirty="0" err="1"/>
              <a:t>view</a:t>
            </a:r>
            <a:r>
              <a:rPr lang="cs-CZ" dirty="0"/>
              <a:t>, indexy)</a:t>
            </a:r>
          </a:p>
          <a:p>
            <a:r>
              <a:rPr lang="cs-CZ" dirty="0"/>
              <a:t>4. Datové sklady - historizace a SCD, využití operačních klíčů</a:t>
            </a:r>
          </a:p>
          <a:p>
            <a:r>
              <a:rPr lang="cs-CZ" dirty="0"/>
              <a:t>5. </a:t>
            </a:r>
            <a:r>
              <a:rPr lang="cs-CZ" dirty="0" err="1"/>
              <a:t>Datamart</a:t>
            </a:r>
            <a:r>
              <a:rPr lang="cs-CZ" dirty="0"/>
              <a:t> - Datové tržiště</a:t>
            </a:r>
          </a:p>
          <a:p>
            <a:r>
              <a:rPr lang="cs-CZ" dirty="0"/>
              <a:t>6. Operační datové sklady</a:t>
            </a:r>
          </a:p>
          <a:p>
            <a:r>
              <a:rPr lang="cs-CZ" dirty="0"/>
              <a:t>7. Datová integrace – ETL (úvod do problematiky)</a:t>
            </a:r>
          </a:p>
          <a:p>
            <a:r>
              <a:rPr lang="cs-CZ" dirty="0"/>
              <a:t>8. ETL Framework</a:t>
            </a:r>
          </a:p>
          <a:p>
            <a:r>
              <a:rPr lang="cs-CZ" dirty="0"/>
              <a:t>9. Datová integrace – ETL, transformační předpisy – tvorba ETL</a:t>
            </a:r>
          </a:p>
          <a:p>
            <a:r>
              <a:rPr lang="cs-CZ" dirty="0"/>
              <a:t>10. Nástroje ETL a datové integrace</a:t>
            </a:r>
          </a:p>
          <a:p>
            <a:r>
              <a:rPr lang="cs-CZ" dirty="0"/>
              <a:t>11. Business slovníky a transformační pravidla</a:t>
            </a:r>
          </a:p>
          <a:p>
            <a:r>
              <a:rPr lang="cs-CZ" dirty="0"/>
              <a:t>12. Datová kvalita</a:t>
            </a:r>
          </a:p>
          <a:p>
            <a:r>
              <a:rPr lang="cs-CZ" dirty="0"/>
              <a:t>13. Analytika nad DWH</a:t>
            </a:r>
          </a:p>
        </p:txBody>
      </p:sp>
    </p:spTree>
    <p:extLst>
      <p:ext uri="{BB962C8B-B14F-4D97-AF65-F5344CB8AC3E}">
        <p14:creationId xmlns:p14="http://schemas.microsoft.com/office/powerpoint/2010/main" val="2473124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cs-CZ" dirty="0"/>
              <a:t>Non </a:t>
            </a:r>
            <a:r>
              <a:rPr lang="cs-CZ" dirty="0" err="1"/>
              <a:t>functional</a:t>
            </a:r>
            <a:r>
              <a:rPr lang="cs-CZ" dirty="0"/>
              <a:t> </a:t>
            </a:r>
            <a:r>
              <a:rPr lang="cs-CZ" dirty="0" err="1"/>
              <a:t>requrirements</a:t>
            </a:r>
            <a:endParaRPr lang="en-GB" dirty="0"/>
          </a:p>
        </p:txBody>
      </p:sp>
      <p:sp>
        <p:nvSpPr>
          <p:cNvPr id="10" name="AutoShape 6" descr="Image result for wikipedia povoz"/>
          <p:cNvSpPr>
            <a:spLocks noGrp="1" noChangeAspect="1" noChangeArrowheads="1"/>
          </p:cNvSpPr>
          <p:nvPr>
            <p:ph sz="half"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rtlCol="0" anchor="t" anchorCtr="0" compatLnSpc="1">
            <a:prstTxWarp prst="textNoShape">
              <a:avLst/>
            </a:prstTxWarp>
            <a:normAutofit fontScale="85000" lnSpcReduction="20000"/>
          </a:bodyPr>
          <a:lstStyle/>
          <a:p>
            <a:r>
              <a:rPr lang="en-US" sz="1400" dirty="0"/>
              <a:t>Availability (see service level agreement)</a:t>
            </a:r>
          </a:p>
          <a:p>
            <a:r>
              <a:rPr lang="en-US" sz="1400" dirty="0"/>
              <a:t>Capacity, current and forecast</a:t>
            </a:r>
          </a:p>
          <a:p>
            <a:r>
              <a:rPr lang="en-US" sz="1400" dirty="0"/>
              <a:t>Data integrity</a:t>
            </a:r>
          </a:p>
          <a:p>
            <a:r>
              <a:rPr lang="en-US" sz="1400" dirty="0"/>
              <a:t>Data retention</a:t>
            </a:r>
          </a:p>
          <a:p>
            <a:r>
              <a:rPr lang="en-US" sz="1400" dirty="0"/>
              <a:t>Dependency on other parties</a:t>
            </a:r>
          </a:p>
          <a:p>
            <a:r>
              <a:rPr lang="en-US" sz="1400" dirty="0"/>
              <a:t>Efficiency (resource consumption for given load)</a:t>
            </a:r>
          </a:p>
          <a:p>
            <a:r>
              <a:rPr lang="en-US" sz="1400" dirty="0"/>
              <a:t>Effectiveness (resulting performance in relation to effort)</a:t>
            </a:r>
          </a:p>
          <a:p>
            <a:r>
              <a:rPr lang="en-US" sz="1400" dirty="0"/>
              <a:t>Extensibility (adding features, and carry-forward of customizations at next major version upgrade)</a:t>
            </a:r>
          </a:p>
          <a:p>
            <a:r>
              <a:rPr lang="en-US" sz="1400" dirty="0"/>
              <a:t>Fault tolerance (e.g. Operational System Monitoring, Measuring, and Management)</a:t>
            </a:r>
          </a:p>
          <a:p>
            <a:r>
              <a:rPr lang="en-US" sz="1400" dirty="0"/>
              <a:t>Interoperability</a:t>
            </a:r>
          </a:p>
          <a:p>
            <a:r>
              <a:rPr lang="en-US" sz="1400" dirty="0"/>
              <a:t>Maintainability (e.g. Mean Time To Repair - MTTR)</a:t>
            </a:r>
          </a:p>
          <a:p>
            <a:r>
              <a:rPr lang="en-US" sz="1400" dirty="0"/>
              <a:t>Performance / response time (performance engineering)</a:t>
            </a:r>
          </a:p>
          <a:p>
            <a:endParaRPr lang="en-US" sz="1400" dirty="0"/>
          </a:p>
        </p:txBody>
      </p:sp>
      <p:sp>
        <p:nvSpPr>
          <p:cNvPr id="3" name="Content Placeholder 2"/>
          <p:cNvSpPr>
            <a:spLocks noGrp="1"/>
          </p:cNvSpPr>
          <p:nvPr>
            <p:ph sz="half" idx="2"/>
          </p:nvPr>
        </p:nvSpPr>
        <p:spPr>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121920" tIns="60960" rIns="121920" bIns="60960" numCol="1" rtlCol="0" anchor="t" anchorCtr="0" compatLnSpc="1">
            <a:prstTxWarp prst="textNoShape">
              <a:avLst/>
            </a:prstTxWarp>
            <a:normAutofit fontScale="85000" lnSpcReduction="20000"/>
          </a:bodyPr>
          <a:lstStyle/>
          <a:p>
            <a:r>
              <a:rPr lang="en-US" sz="1400" dirty="0"/>
              <a:t>Privacy (compliance to privacy laws)</a:t>
            </a:r>
          </a:p>
          <a:p>
            <a:r>
              <a:rPr lang="en-US" sz="1400" dirty="0"/>
              <a:t>Reliability (e.g. Mean Time Between/To Failures - MTBF/MTTF )</a:t>
            </a:r>
          </a:p>
          <a:p>
            <a:r>
              <a:rPr lang="en-US" sz="1400" dirty="0"/>
              <a:t>Resource constraints (processor speed, memory, disk space, network bandwidth, etc.)</a:t>
            </a:r>
          </a:p>
          <a:p>
            <a:r>
              <a:rPr lang="en-US" sz="1400" dirty="0"/>
              <a:t>Response time</a:t>
            </a:r>
          </a:p>
          <a:p>
            <a:r>
              <a:rPr lang="en-US" sz="1400" dirty="0"/>
              <a:t>Reusability</a:t>
            </a:r>
          </a:p>
          <a:p>
            <a:r>
              <a:rPr lang="en-US" sz="1400" dirty="0"/>
              <a:t>Robustness</a:t>
            </a:r>
          </a:p>
          <a:p>
            <a:r>
              <a:rPr lang="en-US" sz="1400" dirty="0"/>
              <a:t>Scalability (horizontal, vertical)</a:t>
            </a:r>
          </a:p>
          <a:p>
            <a:r>
              <a:rPr lang="en-US" sz="1400" dirty="0"/>
              <a:t>Security (cyber and physical)</a:t>
            </a:r>
          </a:p>
          <a:p>
            <a:r>
              <a:rPr lang="en-US" sz="1400" dirty="0"/>
              <a:t>Stability</a:t>
            </a:r>
            <a:endParaRPr lang="cs-CZ" sz="1400" dirty="0"/>
          </a:p>
          <a:p>
            <a:r>
              <a:rPr lang="en-US" sz="1400" dirty="0"/>
              <a:t>Supportability</a:t>
            </a:r>
          </a:p>
          <a:p>
            <a:r>
              <a:rPr lang="en-US" sz="1400" dirty="0"/>
              <a:t>Testability</a:t>
            </a:r>
          </a:p>
          <a:p>
            <a:r>
              <a:rPr lang="en-US" sz="1400" dirty="0"/>
              <a:t>Throughput</a:t>
            </a:r>
          </a:p>
          <a:p>
            <a:r>
              <a:rPr lang="en-US" sz="1400" dirty="0" err="1"/>
              <a:t>Integrability</a:t>
            </a:r>
            <a:r>
              <a:rPr lang="en-US" sz="1400" dirty="0"/>
              <a:t> ability to integrate components</a:t>
            </a:r>
          </a:p>
          <a:p>
            <a:endParaRPr lang="en-US" sz="1400" dirty="0"/>
          </a:p>
        </p:txBody>
      </p:sp>
      <p:sp>
        <p:nvSpPr>
          <p:cNvPr id="5" name="Slide Number Placeholder 4"/>
          <p:cNvSpPr>
            <a:spLocks noGrp="1"/>
          </p:cNvSpPr>
          <p:nvPr>
            <p:ph type="sldNum" sz="quarter" idx="12"/>
          </p:nvPr>
        </p:nvSpPr>
        <p:spPr/>
        <p:txBody>
          <a:bodyPr/>
          <a:lstStyle/>
          <a:p>
            <a:fld id="{A9CE9A1B-E9B3-491E-94A3-0757E1AF01F9}" type="slidenum">
              <a:rPr lang="en-GB" smtClean="0"/>
              <a:t>30</a:t>
            </a:fld>
            <a:endParaRPr lang="en-GB" dirty="0"/>
          </a:p>
        </p:txBody>
      </p:sp>
    </p:spTree>
    <p:extLst>
      <p:ext uri="{BB962C8B-B14F-4D97-AF65-F5344CB8AC3E}">
        <p14:creationId xmlns:p14="http://schemas.microsoft.com/office/powerpoint/2010/main" val="506128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documents.lucidchart.com/documents/fe1e615a-1f36-4051-9c05-cee3c18e485c/pages/0_0?a=598&amp;x=-62&amp;y=1239&amp;w=1815&amp;h=1353&amp;store=1&amp;accept=image%2F*&amp;auth=LCA%2065933f6e9a1af3ff7291bae8e89295df8d940c7d-ts%3D15374719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5601" y="1340768"/>
            <a:ext cx="6469155" cy="48245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Architektura</a:t>
            </a:r>
            <a:r>
              <a:rPr lang="en-US" dirty="0"/>
              <a:t> </a:t>
            </a:r>
            <a:r>
              <a:rPr lang="en-US" dirty="0" err="1"/>
              <a:t>tradičního</a:t>
            </a:r>
            <a:r>
              <a:rPr lang="en-US" dirty="0"/>
              <a:t> BI</a:t>
            </a:r>
          </a:p>
        </p:txBody>
      </p:sp>
    </p:spTree>
    <p:extLst>
      <p:ext uri="{BB962C8B-B14F-4D97-AF65-F5344CB8AC3E}">
        <p14:creationId xmlns:p14="http://schemas.microsoft.com/office/powerpoint/2010/main" val="3120552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2888-CC63-4F47-9515-2BBB2B5D0B89}"/>
              </a:ext>
            </a:extLst>
          </p:cNvPr>
          <p:cNvSpPr>
            <a:spLocks noGrp="1"/>
          </p:cNvSpPr>
          <p:nvPr>
            <p:ph type="title"/>
          </p:nvPr>
        </p:nvSpPr>
        <p:spPr/>
        <p:txBody>
          <a:bodyPr/>
          <a:lstStyle/>
          <a:p>
            <a:r>
              <a:rPr lang="cs-CZ" dirty="0"/>
              <a:t>Tradiční DW</a:t>
            </a:r>
          </a:p>
        </p:txBody>
      </p:sp>
      <p:sp>
        <p:nvSpPr>
          <p:cNvPr id="3" name="Content Placeholder 2">
            <a:extLst>
              <a:ext uri="{FF2B5EF4-FFF2-40B4-BE49-F238E27FC236}">
                <a16:creationId xmlns:a16="http://schemas.microsoft.com/office/drawing/2014/main" id="{453E459C-0590-472A-900D-6EDB5A3AD525}"/>
              </a:ext>
            </a:extLst>
          </p:cNvPr>
          <p:cNvSpPr>
            <a:spLocks noGrp="1"/>
          </p:cNvSpPr>
          <p:nvPr>
            <p:ph idx="1"/>
          </p:nvPr>
        </p:nvSpPr>
        <p:spPr/>
        <p:txBody>
          <a:bodyPr/>
          <a:lstStyle/>
          <a:p>
            <a:endParaRPr lang="cs-CZ"/>
          </a:p>
        </p:txBody>
      </p:sp>
    </p:spTree>
    <p:extLst>
      <p:ext uri="{BB962C8B-B14F-4D97-AF65-F5344CB8AC3E}">
        <p14:creationId xmlns:p14="http://schemas.microsoft.com/office/powerpoint/2010/main" val="3582525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OLTP vs. OLAP</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120" y="1747621"/>
            <a:ext cx="5191601" cy="4140200"/>
          </a:xfrm>
        </p:spPr>
      </p:pic>
      <p:sp>
        <p:nvSpPr>
          <p:cNvPr id="4" name="Slide Number Placeholder 3"/>
          <p:cNvSpPr>
            <a:spLocks noGrp="1"/>
          </p:cNvSpPr>
          <p:nvPr>
            <p:ph type="sldNum" sz="quarter" idx="10"/>
          </p:nvPr>
        </p:nvSpPr>
        <p:spPr/>
        <p:txBody>
          <a:bodyPr/>
          <a:lstStyle/>
          <a:p>
            <a:fld id="{A9CE9A1B-E9B3-491E-94A3-0757E1AF01F9}" type="slidenum">
              <a:rPr lang="en-US" smtClean="0"/>
              <a:t>33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960" y="1747622"/>
            <a:ext cx="5715000" cy="3162300"/>
          </a:xfrm>
          <a:prstGeom prst="rect">
            <a:avLst/>
          </a:prstGeom>
        </p:spPr>
      </p:pic>
    </p:spTree>
    <p:extLst>
      <p:ext uri="{BB962C8B-B14F-4D97-AF65-F5344CB8AC3E}">
        <p14:creationId xmlns:p14="http://schemas.microsoft.com/office/powerpoint/2010/main" val="3469534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OL</a:t>
            </a:r>
            <a:r>
              <a:rPr lang="cs-CZ" dirty="0"/>
              <a:t>TP</a:t>
            </a:r>
            <a:endParaRPr lang="en-GB" dirty="0"/>
          </a:p>
        </p:txBody>
      </p:sp>
      <p:sp>
        <p:nvSpPr>
          <p:cNvPr id="3" name="Content Placeholder 2"/>
          <p:cNvSpPr>
            <a:spLocks noGrp="1"/>
          </p:cNvSpPr>
          <p:nvPr>
            <p:ph idx="1"/>
          </p:nvPr>
        </p:nvSpPr>
        <p:spPr/>
        <p:txBody>
          <a:bodyPr/>
          <a:lstStyle/>
          <a:p>
            <a:pPr>
              <a:buFont typeface="Arial"/>
              <a:buChar char="•"/>
            </a:pPr>
            <a:endParaRPr lang="en-GB" dirty="0"/>
          </a:p>
          <a:p>
            <a:pPr>
              <a:buFont typeface="Arial"/>
              <a:buChar char="•"/>
            </a:pPr>
            <a:r>
              <a:rPr lang="en-US" dirty="0"/>
              <a:t>OLTP je </a:t>
            </a:r>
            <a:r>
              <a:rPr lang="en-US" dirty="0" err="1"/>
              <a:t>technologie</a:t>
            </a:r>
            <a:r>
              <a:rPr lang="en-US" dirty="0"/>
              <a:t> </a:t>
            </a:r>
            <a:r>
              <a:rPr lang="en-US" dirty="0" err="1"/>
              <a:t>uložení</a:t>
            </a:r>
            <a:r>
              <a:rPr lang="en-US" dirty="0"/>
              <a:t> </a:t>
            </a:r>
            <a:r>
              <a:rPr lang="en-US" dirty="0" err="1"/>
              <a:t>dat</a:t>
            </a:r>
            <a:r>
              <a:rPr lang="en-US" dirty="0"/>
              <a:t> v </a:t>
            </a:r>
            <a:r>
              <a:rPr lang="en-US" dirty="0" err="1"/>
              <a:t>databázi</a:t>
            </a:r>
            <a:r>
              <a:rPr lang="en-US" dirty="0"/>
              <a:t>, </a:t>
            </a:r>
            <a:r>
              <a:rPr lang="en-US" dirty="0" err="1"/>
              <a:t>která</a:t>
            </a:r>
            <a:r>
              <a:rPr lang="en-US" dirty="0"/>
              <a:t> </a:t>
            </a:r>
            <a:r>
              <a:rPr lang="en-US" dirty="0" err="1"/>
              <a:t>umožňuje</a:t>
            </a:r>
            <a:r>
              <a:rPr lang="en-US" dirty="0"/>
              <a:t> </a:t>
            </a:r>
            <a:r>
              <a:rPr lang="en-US" dirty="0" err="1"/>
              <a:t>jejich</a:t>
            </a:r>
            <a:r>
              <a:rPr lang="en-US" dirty="0"/>
              <a:t> co </a:t>
            </a:r>
            <a:r>
              <a:rPr lang="en-US" dirty="0" err="1"/>
              <a:t>nejsnadnější</a:t>
            </a:r>
            <a:r>
              <a:rPr lang="en-US" dirty="0"/>
              <a:t> a </a:t>
            </a:r>
            <a:r>
              <a:rPr lang="en-US" dirty="0" err="1"/>
              <a:t>nejbezpečnější</a:t>
            </a:r>
            <a:r>
              <a:rPr lang="en-US" dirty="0"/>
              <a:t> </a:t>
            </a:r>
            <a:r>
              <a:rPr lang="en-US" dirty="0" err="1"/>
              <a:t>modifikaci</a:t>
            </a:r>
            <a:r>
              <a:rPr lang="en-US" dirty="0"/>
              <a:t> v </a:t>
            </a:r>
            <a:r>
              <a:rPr lang="en-US" dirty="0" err="1"/>
              <a:t>mnohauživatelském</a:t>
            </a:r>
            <a:r>
              <a:rPr lang="en-US" dirty="0"/>
              <a:t> </a:t>
            </a:r>
            <a:r>
              <a:rPr lang="en-US" dirty="0" err="1"/>
              <a:t>prostředí</a:t>
            </a:r>
            <a:r>
              <a:rPr lang="en-US" dirty="0"/>
              <a:t>. </a:t>
            </a:r>
            <a:r>
              <a:rPr lang="en-US" dirty="0" err="1"/>
              <a:t>Jedná</a:t>
            </a:r>
            <a:r>
              <a:rPr lang="en-US" dirty="0"/>
              <a:t> se o </a:t>
            </a:r>
            <a:r>
              <a:rPr lang="en-US" dirty="0" err="1"/>
              <a:t>přístup</a:t>
            </a:r>
            <a:r>
              <a:rPr lang="en-US" dirty="0"/>
              <a:t> </a:t>
            </a:r>
            <a:r>
              <a:rPr lang="en-US" dirty="0" err="1"/>
              <a:t>používaný</a:t>
            </a:r>
            <a:r>
              <a:rPr lang="en-US" dirty="0"/>
              <a:t> v </a:t>
            </a:r>
            <a:r>
              <a:rPr lang="en-US" dirty="0" err="1"/>
              <a:t>současné</a:t>
            </a:r>
            <a:r>
              <a:rPr lang="en-US" dirty="0"/>
              <a:t> </a:t>
            </a:r>
            <a:r>
              <a:rPr lang="en-US" dirty="0" err="1"/>
              <a:t>době</a:t>
            </a:r>
            <a:r>
              <a:rPr lang="en-US" dirty="0"/>
              <a:t> v </a:t>
            </a:r>
            <a:r>
              <a:rPr lang="en-US" dirty="0" err="1"/>
              <a:t>převážné</a:t>
            </a:r>
            <a:r>
              <a:rPr lang="en-US" dirty="0"/>
              <a:t> </a:t>
            </a:r>
            <a:r>
              <a:rPr lang="en-US" dirty="0" err="1"/>
              <a:t>většině</a:t>
            </a:r>
            <a:r>
              <a:rPr lang="en-US" dirty="0"/>
              <a:t> </a:t>
            </a:r>
            <a:r>
              <a:rPr lang="en-US" dirty="0" err="1"/>
              <a:t>databázových</a:t>
            </a:r>
            <a:r>
              <a:rPr lang="en-US" dirty="0"/>
              <a:t> </a:t>
            </a:r>
            <a:r>
              <a:rPr lang="en-US" dirty="0" err="1"/>
              <a:t>aplikací</a:t>
            </a:r>
            <a:r>
              <a:rPr lang="en-US" dirty="0"/>
              <a:t>.</a:t>
            </a:r>
            <a:endParaRPr lang="en-GB" b="1" dirty="0"/>
          </a:p>
        </p:txBody>
      </p:sp>
      <p:sp>
        <p:nvSpPr>
          <p:cNvPr id="5" name="Slide Number Placeholder 4"/>
          <p:cNvSpPr>
            <a:spLocks noGrp="1"/>
          </p:cNvSpPr>
          <p:nvPr>
            <p:ph type="sldNum" sz="quarter" idx="10"/>
          </p:nvPr>
        </p:nvSpPr>
        <p:spPr/>
        <p:txBody>
          <a:bodyPr/>
          <a:lstStyle/>
          <a:p>
            <a:fld id="{A9CE9A1B-E9B3-491E-94A3-0757E1AF01F9}" type="slidenum">
              <a:rPr lang="en-GB" smtClean="0"/>
              <a:t>34</a:t>
            </a:fld>
            <a:endParaRPr lang="en-GB" dirty="0"/>
          </a:p>
        </p:txBody>
      </p:sp>
    </p:spTree>
    <p:extLst>
      <p:ext uri="{BB962C8B-B14F-4D97-AF65-F5344CB8AC3E}">
        <p14:creationId xmlns:p14="http://schemas.microsoft.com/office/powerpoint/2010/main" val="2914094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Data </a:t>
            </a:r>
            <a:r>
              <a:rPr lang="cs-CZ" dirty="0" err="1"/>
              <a:t>Warehouse</a:t>
            </a:r>
            <a:endParaRPr lang="en-US" dirty="0"/>
          </a:p>
        </p:txBody>
      </p:sp>
      <p:sp>
        <p:nvSpPr>
          <p:cNvPr id="3" name="Content Placeholder 2"/>
          <p:cNvSpPr>
            <a:spLocks noGrp="1"/>
          </p:cNvSpPr>
          <p:nvPr>
            <p:ph idx="1"/>
          </p:nvPr>
        </p:nvSpPr>
        <p:spPr/>
        <p:txBody>
          <a:bodyPr/>
          <a:lstStyle/>
          <a:p>
            <a:r>
              <a:rPr lang="en-US" dirty="0" err="1"/>
              <a:t>Datový</a:t>
            </a:r>
            <a:r>
              <a:rPr lang="en-US" dirty="0"/>
              <a:t> </a:t>
            </a:r>
            <a:r>
              <a:rPr lang="en-US" dirty="0" err="1"/>
              <a:t>sklad</a:t>
            </a:r>
            <a:r>
              <a:rPr lang="en-US" dirty="0"/>
              <a:t> je </a:t>
            </a:r>
            <a:r>
              <a:rPr lang="en-US" dirty="0" err="1"/>
              <a:t>zvláštní</a:t>
            </a:r>
            <a:r>
              <a:rPr lang="en-US" dirty="0"/>
              <a:t> </a:t>
            </a:r>
            <a:r>
              <a:rPr lang="en-US" dirty="0" err="1"/>
              <a:t>typ</a:t>
            </a:r>
            <a:r>
              <a:rPr lang="en-US" dirty="0"/>
              <a:t> </a:t>
            </a:r>
            <a:r>
              <a:rPr lang="en-US" dirty="0" err="1"/>
              <a:t>relační</a:t>
            </a:r>
            <a:r>
              <a:rPr lang="en-US" dirty="0"/>
              <a:t> </a:t>
            </a:r>
            <a:r>
              <a:rPr lang="en-US" dirty="0" err="1"/>
              <a:t>databáze</a:t>
            </a:r>
            <a:r>
              <a:rPr lang="en-US" dirty="0"/>
              <a:t>, </a:t>
            </a:r>
            <a:r>
              <a:rPr lang="en-US" dirty="0" err="1"/>
              <a:t>která</a:t>
            </a:r>
            <a:r>
              <a:rPr lang="en-US" dirty="0"/>
              <a:t> </a:t>
            </a:r>
            <a:r>
              <a:rPr lang="en-US" dirty="0" err="1"/>
              <a:t>umožňuje</a:t>
            </a:r>
            <a:r>
              <a:rPr lang="en-US" dirty="0"/>
              <a:t> </a:t>
            </a:r>
            <a:r>
              <a:rPr lang="en-US" dirty="0" err="1"/>
              <a:t>řešit</a:t>
            </a:r>
            <a:r>
              <a:rPr lang="en-US" dirty="0"/>
              <a:t> </a:t>
            </a:r>
            <a:r>
              <a:rPr lang="en-US" dirty="0" err="1"/>
              <a:t>úlohy</a:t>
            </a:r>
            <a:r>
              <a:rPr lang="en-US" dirty="0"/>
              <a:t> </a:t>
            </a:r>
            <a:r>
              <a:rPr lang="en-US" dirty="0" err="1"/>
              <a:t>zaměřené</a:t>
            </a:r>
            <a:r>
              <a:rPr lang="en-US" dirty="0"/>
              <a:t> </a:t>
            </a:r>
            <a:r>
              <a:rPr lang="en-US" dirty="0" err="1"/>
              <a:t>převážně</a:t>
            </a:r>
            <a:r>
              <a:rPr lang="en-US" dirty="0"/>
              <a:t> </a:t>
            </a:r>
            <a:r>
              <a:rPr lang="en-US" dirty="0" err="1"/>
              <a:t>na</a:t>
            </a:r>
            <a:r>
              <a:rPr lang="en-US" dirty="0"/>
              <a:t> </a:t>
            </a:r>
            <a:r>
              <a:rPr lang="en-US" dirty="0" err="1"/>
              <a:t>analytické</a:t>
            </a:r>
            <a:r>
              <a:rPr lang="en-US" dirty="0"/>
              <a:t> </a:t>
            </a:r>
            <a:r>
              <a:rPr lang="en-US" dirty="0" err="1"/>
              <a:t>dotazování</a:t>
            </a:r>
            <a:r>
              <a:rPr lang="en-US" dirty="0"/>
              <a:t> </a:t>
            </a:r>
            <a:r>
              <a:rPr lang="en-US" dirty="0" err="1"/>
              <a:t>nad</a:t>
            </a:r>
            <a:r>
              <a:rPr lang="en-US" dirty="0"/>
              <a:t> </a:t>
            </a:r>
            <a:r>
              <a:rPr lang="en-US" dirty="0" err="1"/>
              <a:t>rozsáhlými</a:t>
            </a:r>
            <a:r>
              <a:rPr lang="en-US" dirty="0"/>
              <a:t> </a:t>
            </a:r>
            <a:r>
              <a:rPr lang="en-US" dirty="0" err="1"/>
              <a:t>soubory</a:t>
            </a:r>
            <a:r>
              <a:rPr lang="en-US" dirty="0"/>
              <a:t> dat.</a:t>
            </a:r>
            <a:endParaRPr lang="cs-CZ" dirty="0"/>
          </a:p>
          <a:p>
            <a:r>
              <a:rPr lang="cs-CZ" dirty="0"/>
              <a:t>Integruje data z několika systémů</a:t>
            </a:r>
          </a:p>
          <a:p>
            <a:r>
              <a:rPr lang="cs-CZ" dirty="0"/>
              <a:t>Organizuje data do modelů vhodných pro analytiku</a:t>
            </a:r>
            <a:endParaRPr lang="en-US" dirty="0"/>
          </a:p>
        </p:txBody>
      </p:sp>
      <p:sp>
        <p:nvSpPr>
          <p:cNvPr id="4" name="Slide Number Placeholder 3"/>
          <p:cNvSpPr>
            <a:spLocks noGrp="1"/>
          </p:cNvSpPr>
          <p:nvPr>
            <p:ph type="sldNum" sz="quarter" idx="10"/>
          </p:nvPr>
        </p:nvSpPr>
        <p:spPr/>
        <p:txBody>
          <a:bodyPr/>
          <a:lstStyle/>
          <a:p>
            <a:fld id="{A9CE9A1B-E9B3-491E-94A3-0757E1AF01F9}" type="slidenum">
              <a:rPr lang="en-US" smtClean="0"/>
              <a:t>35</a:t>
            </a:fld>
            <a:endParaRPr lang="en-US"/>
          </a:p>
        </p:txBody>
      </p:sp>
    </p:spTree>
    <p:extLst>
      <p:ext uri="{BB962C8B-B14F-4D97-AF65-F5344CB8AC3E}">
        <p14:creationId xmlns:p14="http://schemas.microsoft.com/office/powerpoint/2010/main" val="311519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OLAP</a:t>
            </a:r>
          </a:p>
        </p:txBody>
      </p:sp>
      <p:sp>
        <p:nvSpPr>
          <p:cNvPr id="3" name="Content Placeholder 2"/>
          <p:cNvSpPr>
            <a:spLocks noGrp="1"/>
          </p:cNvSpPr>
          <p:nvPr>
            <p:ph idx="1"/>
          </p:nvPr>
        </p:nvSpPr>
        <p:spPr/>
        <p:txBody>
          <a:bodyPr/>
          <a:lstStyle/>
          <a:p>
            <a:pPr>
              <a:buFont typeface="Arial"/>
              <a:buChar char="•"/>
            </a:pPr>
            <a:endParaRPr lang="en-GB" dirty="0"/>
          </a:p>
          <a:p>
            <a:pPr>
              <a:buFont typeface="Arial"/>
              <a:buChar char="•"/>
            </a:pPr>
            <a:r>
              <a:rPr lang="en-US" dirty="0"/>
              <a:t>je </a:t>
            </a:r>
            <a:r>
              <a:rPr lang="en-US" dirty="0" err="1"/>
              <a:t>technologie</a:t>
            </a:r>
            <a:r>
              <a:rPr lang="en-US" dirty="0"/>
              <a:t> </a:t>
            </a:r>
            <a:r>
              <a:rPr lang="en-US" dirty="0" err="1"/>
              <a:t>uložení</a:t>
            </a:r>
            <a:r>
              <a:rPr lang="en-US" dirty="0"/>
              <a:t> </a:t>
            </a:r>
            <a:r>
              <a:rPr lang="en-US" dirty="0" err="1"/>
              <a:t>dat</a:t>
            </a:r>
            <a:r>
              <a:rPr lang="en-US" dirty="0"/>
              <a:t> v </a:t>
            </a:r>
            <a:r>
              <a:rPr lang="en-US" dirty="0" err="1"/>
              <a:t>databázi</a:t>
            </a:r>
            <a:r>
              <a:rPr lang="en-US" dirty="0"/>
              <a:t>, </a:t>
            </a:r>
            <a:r>
              <a:rPr lang="en-US" dirty="0" err="1"/>
              <a:t>která</a:t>
            </a:r>
            <a:r>
              <a:rPr lang="en-US" dirty="0"/>
              <a:t> </a:t>
            </a:r>
            <a:r>
              <a:rPr lang="en-US" dirty="0" err="1"/>
              <a:t>umožňuje</a:t>
            </a:r>
            <a:r>
              <a:rPr lang="en-US" dirty="0"/>
              <a:t> </a:t>
            </a:r>
            <a:r>
              <a:rPr lang="en-US" dirty="0" err="1"/>
              <a:t>uspořádat</a:t>
            </a:r>
            <a:r>
              <a:rPr lang="en-US" dirty="0"/>
              <a:t> </a:t>
            </a:r>
            <a:r>
              <a:rPr lang="en-US" dirty="0" err="1"/>
              <a:t>velké</a:t>
            </a:r>
            <a:r>
              <a:rPr lang="en-US" dirty="0"/>
              <a:t> </a:t>
            </a:r>
            <a:r>
              <a:rPr lang="en-US" dirty="0" err="1"/>
              <a:t>objemy</a:t>
            </a:r>
            <a:r>
              <a:rPr lang="en-US" dirty="0"/>
              <a:t> </a:t>
            </a:r>
            <a:r>
              <a:rPr lang="en-US" dirty="0" err="1"/>
              <a:t>dat</a:t>
            </a:r>
            <a:r>
              <a:rPr lang="en-US" dirty="0"/>
              <a:t> </a:t>
            </a:r>
            <a:r>
              <a:rPr lang="en-US" dirty="0" err="1"/>
              <a:t>tak</a:t>
            </a:r>
            <a:r>
              <a:rPr lang="en-US" dirty="0"/>
              <a:t>, aby </a:t>
            </a:r>
            <a:r>
              <a:rPr lang="en-US" dirty="0" err="1"/>
              <a:t>byla</a:t>
            </a:r>
            <a:r>
              <a:rPr lang="en-US" dirty="0"/>
              <a:t> data </a:t>
            </a:r>
            <a:r>
              <a:rPr lang="en-US" dirty="0" err="1"/>
              <a:t>přístupná</a:t>
            </a:r>
            <a:r>
              <a:rPr lang="en-US" dirty="0"/>
              <a:t> a </a:t>
            </a:r>
            <a:r>
              <a:rPr lang="en-US" dirty="0" err="1"/>
              <a:t>srozumitelná</a:t>
            </a:r>
            <a:r>
              <a:rPr lang="en-US" dirty="0"/>
              <a:t> </a:t>
            </a:r>
            <a:r>
              <a:rPr lang="en-US" dirty="0" err="1"/>
              <a:t>uživatelům</a:t>
            </a:r>
            <a:r>
              <a:rPr lang="en-US" dirty="0"/>
              <a:t> </a:t>
            </a:r>
            <a:r>
              <a:rPr lang="en-US" dirty="0" err="1"/>
              <a:t>zabývajícím</a:t>
            </a:r>
            <a:r>
              <a:rPr lang="en-US" dirty="0"/>
              <a:t> se </a:t>
            </a:r>
            <a:r>
              <a:rPr lang="en-US" dirty="0" err="1"/>
              <a:t>analýzou</a:t>
            </a:r>
            <a:r>
              <a:rPr lang="en-US" dirty="0"/>
              <a:t> </a:t>
            </a:r>
            <a:r>
              <a:rPr lang="en-US" dirty="0" err="1"/>
              <a:t>obchodních</a:t>
            </a:r>
            <a:r>
              <a:rPr lang="en-US" dirty="0"/>
              <a:t> </a:t>
            </a:r>
            <a:r>
              <a:rPr lang="en-US" dirty="0" err="1"/>
              <a:t>trendů</a:t>
            </a:r>
            <a:r>
              <a:rPr lang="en-US" dirty="0"/>
              <a:t> a </a:t>
            </a:r>
            <a:r>
              <a:rPr lang="en-US" dirty="0" err="1"/>
              <a:t>výsledků</a:t>
            </a:r>
            <a:r>
              <a:rPr lang="en-US" dirty="0"/>
              <a:t> (Business Intelligence).</a:t>
            </a:r>
            <a:r>
              <a:rPr lang="en-GB" dirty="0"/>
              <a:t>.</a:t>
            </a:r>
          </a:p>
          <a:p>
            <a:pPr marL="0" indent="0">
              <a:buNone/>
            </a:pPr>
            <a:endParaRPr lang="en-GB" b="1" dirty="0"/>
          </a:p>
        </p:txBody>
      </p:sp>
      <p:sp>
        <p:nvSpPr>
          <p:cNvPr id="5" name="Slide Number Placeholder 4"/>
          <p:cNvSpPr>
            <a:spLocks noGrp="1"/>
          </p:cNvSpPr>
          <p:nvPr>
            <p:ph type="sldNum" sz="quarter" idx="10"/>
          </p:nvPr>
        </p:nvSpPr>
        <p:spPr/>
        <p:txBody>
          <a:bodyPr/>
          <a:lstStyle/>
          <a:p>
            <a:fld id="{A9CE9A1B-E9B3-491E-94A3-0757E1AF01F9}" type="slidenum">
              <a:rPr lang="en-GB" smtClean="0"/>
              <a:t>36</a:t>
            </a:fld>
            <a:endParaRPr lang="en-GB" dirty="0"/>
          </a:p>
        </p:txBody>
      </p:sp>
    </p:spTree>
    <p:extLst>
      <p:ext uri="{BB962C8B-B14F-4D97-AF65-F5344CB8AC3E}">
        <p14:creationId xmlns:p14="http://schemas.microsoft.com/office/powerpoint/2010/main" val="1725238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1"/>
          <p:cNvGrpSpPr>
            <a:grpSpLocks/>
          </p:cNvGrpSpPr>
          <p:nvPr/>
        </p:nvGrpSpPr>
        <p:grpSpPr bwMode="auto">
          <a:xfrm>
            <a:off x="3791273" y="1557114"/>
            <a:ext cx="1225551" cy="3816351"/>
            <a:chOff x="2051050" y="1052513"/>
            <a:chExt cx="1225550" cy="3816350"/>
          </a:xfrm>
          <a:solidFill>
            <a:srgbClr val="FFFF00"/>
          </a:solidFill>
        </p:grpSpPr>
        <p:sp>
          <p:nvSpPr>
            <p:cNvPr id="6" name="Rounded Rectangle 37"/>
            <p:cNvSpPr/>
            <p:nvPr/>
          </p:nvSpPr>
          <p:spPr bwMode="auto">
            <a:xfrm>
              <a:off x="2051050" y="1052513"/>
              <a:ext cx="1225550" cy="3816350"/>
            </a:xfrm>
            <a:prstGeom prst="roundRect">
              <a:avLst/>
            </a:prstGeom>
            <a:gradFill rotWithShape="1">
              <a:gsLst>
                <a:gs pos="0">
                  <a:srgbClr val="FF9933">
                    <a:shade val="51000"/>
                    <a:satMod val="130000"/>
                  </a:srgbClr>
                </a:gs>
                <a:gs pos="80000">
                  <a:srgbClr val="FF9933">
                    <a:shade val="93000"/>
                    <a:satMod val="130000"/>
                  </a:srgbClr>
                </a:gs>
                <a:gs pos="100000">
                  <a:srgbClr val="FF9933">
                    <a:shade val="94000"/>
                    <a:satMod val="135000"/>
                  </a:srgbClr>
                </a:gs>
              </a:gsLst>
              <a:lin ang="16200000" scaled="0"/>
            </a:gradFill>
            <a:ln w="9525" cap="flat" cmpd="sng" algn="ctr">
              <a:solidFill>
                <a:srgbClr val="FF9933">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lstStyle/>
            <a:p>
              <a:pPr algn="ctr" defTabSz="914377">
                <a:defRPr/>
              </a:pPr>
              <a:r>
                <a:rPr lang="en-GB" sz="1400" kern="0" dirty="0" err="1">
                  <a:solidFill>
                    <a:srgbClr val="000000"/>
                  </a:solidFill>
                  <a:latin typeface="Calibri" pitchFamily="34" charset="0"/>
                  <a:cs typeface="Calibri" pitchFamily="34" charset="0"/>
                </a:rPr>
                <a:t>Integrace</a:t>
              </a:r>
              <a:endParaRPr lang="en-GB" sz="1600" kern="0" dirty="0">
                <a:solidFill>
                  <a:srgbClr val="000000"/>
                </a:solidFill>
                <a:latin typeface="Calibri" pitchFamily="34" charset="0"/>
                <a:cs typeface="Calibri" pitchFamily="34" charset="0"/>
              </a:endParaRPr>
            </a:p>
          </p:txBody>
        </p:sp>
        <p:sp>
          <p:nvSpPr>
            <p:cNvPr id="7" name="Rounded Rectangle 40"/>
            <p:cNvSpPr/>
            <p:nvPr/>
          </p:nvSpPr>
          <p:spPr bwMode="auto">
            <a:xfrm>
              <a:off x="2268538" y="1628775"/>
              <a:ext cx="790575" cy="504825"/>
            </a:xfrm>
            <a:prstGeom prst="roundRect">
              <a:avLst/>
            </a:prstGeom>
            <a:gradFill rotWithShape="1">
              <a:gsLst>
                <a:gs pos="0">
                  <a:srgbClr val="FF9933">
                    <a:tint val="50000"/>
                    <a:satMod val="300000"/>
                  </a:srgbClr>
                </a:gs>
                <a:gs pos="35000">
                  <a:srgbClr val="FF9933">
                    <a:tint val="37000"/>
                    <a:satMod val="300000"/>
                  </a:srgbClr>
                </a:gs>
                <a:gs pos="100000">
                  <a:srgbClr val="FF9933">
                    <a:tint val="15000"/>
                    <a:satMod val="350000"/>
                  </a:srgbClr>
                </a:gs>
              </a:gsLst>
              <a:lin ang="16200000" scaled="1"/>
            </a:gradFill>
            <a:ln w="9525" cap="flat" cmpd="sng" algn="ctr">
              <a:solidFill>
                <a:srgbClr val="FF99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b="1" kern="0" dirty="0">
                  <a:solidFill>
                    <a:srgbClr val="000000"/>
                  </a:solidFill>
                  <a:latin typeface="Calibri" pitchFamily="34" charset="0"/>
                  <a:cs typeface="Calibri" pitchFamily="34" charset="0"/>
                </a:rPr>
                <a:t>ETL</a:t>
              </a:r>
            </a:p>
          </p:txBody>
        </p:sp>
        <p:sp>
          <p:nvSpPr>
            <p:cNvPr id="8" name="Rounded Rectangle 41"/>
            <p:cNvSpPr/>
            <p:nvPr/>
          </p:nvSpPr>
          <p:spPr bwMode="auto">
            <a:xfrm>
              <a:off x="2268538" y="2276475"/>
              <a:ext cx="790575" cy="288925"/>
            </a:xfrm>
            <a:prstGeom prst="roundRect">
              <a:avLst/>
            </a:prstGeom>
            <a:gradFill rotWithShape="1">
              <a:gsLst>
                <a:gs pos="0">
                  <a:srgbClr val="FF9933">
                    <a:tint val="50000"/>
                    <a:satMod val="300000"/>
                  </a:srgbClr>
                </a:gs>
                <a:gs pos="35000">
                  <a:srgbClr val="FF9933">
                    <a:tint val="37000"/>
                    <a:satMod val="300000"/>
                  </a:srgbClr>
                </a:gs>
                <a:gs pos="100000">
                  <a:srgbClr val="FF9933">
                    <a:tint val="15000"/>
                    <a:satMod val="350000"/>
                  </a:srgbClr>
                </a:gs>
              </a:gsLst>
              <a:lin ang="16200000" scaled="1"/>
            </a:gradFill>
            <a:ln w="9525" cap="flat" cmpd="sng" algn="ctr">
              <a:solidFill>
                <a:srgbClr val="FF99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ELT</a:t>
              </a:r>
            </a:p>
          </p:txBody>
        </p:sp>
        <p:sp>
          <p:nvSpPr>
            <p:cNvPr id="9" name="Rounded Rectangle 42"/>
            <p:cNvSpPr/>
            <p:nvPr/>
          </p:nvSpPr>
          <p:spPr bwMode="auto">
            <a:xfrm>
              <a:off x="2268538" y="2708275"/>
              <a:ext cx="790575" cy="504825"/>
            </a:xfrm>
            <a:prstGeom prst="roundRect">
              <a:avLst/>
            </a:prstGeom>
            <a:gradFill rotWithShape="1">
              <a:gsLst>
                <a:gs pos="0">
                  <a:srgbClr val="FF9933">
                    <a:tint val="50000"/>
                    <a:satMod val="300000"/>
                  </a:srgbClr>
                </a:gs>
                <a:gs pos="35000">
                  <a:srgbClr val="FF9933">
                    <a:tint val="37000"/>
                    <a:satMod val="300000"/>
                  </a:srgbClr>
                </a:gs>
                <a:gs pos="100000">
                  <a:srgbClr val="FF9933">
                    <a:tint val="15000"/>
                    <a:satMod val="350000"/>
                  </a:srgbClr>
                </a:gs>
              </a:gsLst>
              <a:lin ang="16200000" scaled="1"/>
            </a:gradFill>
            <a:ln w="9525" cap="flat" cmpd="sng" algn="ctr">
              <a:solidFill>
                <a:srgbClr val="FF99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Data</a:t>
              </a:r>
            </a:p>
            <a:p>
              <a:pPr defTabSz="914377">
                <a:defRPr/>
              </a:pPr>
              <a:r>
                <a:rPr lang="en-GB" sz="1200" kern="0" dirty="0">
                  <a:solidFill>
                    <a:srgbClr val="000000"/>
                  </a:solidFill>
                  <a:latin typeface="Calibri" pitchFamily="34" charset="0"/>
                  <a:cs typeface="Calibri" pitchFamily="34" charset="0"/>
                </a:rPr>
                <a:t>Quality</a:t>
              </a:r>
            </a:p>
          </p:txBody>
        </p:sp>
      </p:grpSp>
      <p:sp>
        <p:nvSpPr>
          <p:cNvPr id="10" name="Rounded Rectangle 49"/>
          <p:cNvSpPr/>
          <p:nvPr/>
        </p:nvSpPr>
        <p:spPr bwMode="auto">
          <a:xfrm>
            <a:off x="3791272" y="5517925"/>
            <a:ext cx="6553200" cy="287339"/>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defTabSz="914377">
              <a:defRPr/>
            </a:pPr>
            <a:r>
              <a:rPr lang="en-GB" sz="1400" b="1" kern="0" dirty="0">
                <a:solidFill>
                  <a:srgbClr val="000000"/>
                </a:solidFill>
                <a:latin typeface="Calibri" pitchFamily="34" charset="0"/>
                <a:cs typeface="Calibri" pitchFamily="34" charset="0"/>
              </a:rPr>
              <a:t>Metadata, </a:t>
            </a:r>
            <a:r>
              <a:rPr lang="en-GB" sz="1400" b="1" kern="0" dirty="0" err="1">
                <a:solidFill>
                  <a:srgbClr val="000000"/>
                </a:solidFill>
                <a:latin typeface="Calibri" pitchFamily="34" charset="0"/>
                <a:cs typeface="Calibri" pitchFamily="34" charset="0"/>
              </a:rPr>
              <a:t>datové</a:t>
            </a:r>
            <a:r>
              <a:rPr lang="en-GB" sz="1400" b="1" kern="0" dirty="0">
                <a:solidFill>
                  <a:srgbClr val="000000"/>
                </a:solidFill>
                <a:latin typeface="Calibri" pitchFamily="34" charset="0"/>
                <a:cs typeface="Calibri" pitchFamily="34" charset="0"/>
              </a:rPr>
              <a:t> </a:t>
            </a:r>
            <a:r>
              <a:rPr lang="en-GB" sz="1400" b="1" kern="0" dirty="0" err="1">
                <a:solidFill>
                  <a:srgbClr val="000000"/>
                </a:solidFill>
                <a:latin typeface="Calibri" pitchFamily="34" charset="0"/>
                <a:cs typeface="Calibri" pitchFamily="34" charset="0"/>
              </a:rPr>
              <a:t>slovníky</a:t>
            </a:r>
            <a:endParaRPr lang="en-GB" sz="1400" b="1" kern="0" dirty="0">
              <a:solidFill>
                <a:srgbClr val="000000"/>
              </a:solidFill>
              <a:latin typeface="Calibri" pitchFamily="34" charset="0"/>
              <a:cs typeface="Calibri" pitchFamily="34" charset="0"/>
            </a:endParaRPr>
          </a:p>
        </p:txBody>
      </p:sp>
      <p:grpSp>
        <p:nvGrpSpPr>
          <p:cNvPr id="11" name="Group 64"/>
          <p:cNvGrpSpPr>
            <a:grpSpLocks/>
          </p:cNvGrpSpPr>
          <p:nvPr/>
        </p:nvGrpSpPr>
        <p:grpSpPr bwMode="auto">
          <a:xfrm>
            <a:off x="1991049" y="5949714"/>
            <a:ext cx="8353425" cy="431600"/>
            <a:chOff x="250825" y="5445125"/>
            <a:chExt cx="8353425" cy="431403"/>
          </a:xfrm>
        </p:grpSpPr>
        <p:sp>
          <p:nvSpPr>
            <p:cNvPr id="12" name="Right Arrow 34"/>
            <p:cNvSpPr/>
            <p:nvPr/>
          </p:nvSpPr>
          <p:spPr bwMode="auto">
            <a:xfrm>
              <a:off x="250825" y="5445125"/>
              <a:ext cx="8353425" cy="144397"/>
            </a:xfrm>
            <a:prstGeom prst="rightArrow">
              <a:avLst/>
            </a:prstGeom>
            <a:gradFill rotWithShape="1">
              <a:gsLst>
                <a:gs pos="0">
                  <a:srgbClr val="0080C6">
                    <a:shade val="51000"/>
                    <a:satMod val="130000"/>
                  </a:srgbClr>
                </a:gs>
                <a:gs pos="80000">
                  <a:srgbClr val="0080C6">
                    <a:shade val="93000"/>
                    <a:satMod val="130000"/>
                  </a:srgbClr>
                </a:gs>
                <a:gs pos="100000">
                  <a:srgbClr val="0080C6">
                    <a:shade val="94000"/>
                    <a:satMod val="135000"/>
                  </a:srgbClr>
                </a:gs>
              </a:gsLst>
              <a:lin ang="16200000" scaled="0"/>
            </a:gradFill>
            <a:ln w="9525" cap="flat" cmpd="sng" algn="ctr">
              <a:solidFill>
                <a:srgbClr val="0080C6">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lstStyle/>
            <a:p>
              <a:pPr algn="r" defTabSz="914377">
                <a:defRPr/>
              </a:pPr>
              <a:endParaRPr lang="cs-CZ" sz="1600" kern="0" dirty="0">
                <a:solidFill>
                  <a:srgbClr val="000000"/>
                </a:solidFill>
                <a:latin typeface="Calibri" pitchFamily="34" charset="0"/>
                <a:cs typeface="Calibri" pitchFamily="34" charset="0"/>
              </a:endParaRPr>
            </a:p>
          </p:txBody>
        </p:sp>
        <p:sp>
          <p:nvSpPr>
            <p:cNvPr id="13" name="TextBox 50"/>
            <p:cNvSpPr txBox="1"/>
            <p:nvPr/>
          </p:nvSpPr>
          <p:spPr>
            <a:xfrm>
              <a:off x="2843213" y="5568892"/>
              <a:ext cx="3308919" cy="307636"/>
            </a:xfrm>
            <a:prstGeom prst="rect">
              <a:avLst/>
            </a:prstGeom>
            <a:noFill/>
          </p:spPr>
          <p:txBody>
            <a:bodyPr wrap="none">
              <a:spAutoFit/>
            </a:bodyPr>
            <a:lstStyle/>
            <a:p>
              <a:pPr defTabSz="914377">
                <a:defRPr/>
              </a:pPr>
              <a:r>
                <a:rPr lang="en-GB" sz="1400" b="1" kern="0" dirty="0" err="1">
                  <a:solidFill>
                    <a:srgbClr val="0070C0"/>
                  </a:solidFill>
                  <a:effectLst>
                    <a:outerShdw blurRad="50800" dist="38100" dir="2700000" algn="tl" rotWithShape="0">
                      <a:prstClr val="black">
                        <a:alpha val="40000"/>
                      </a:prstClr>
                    </a:outerShdw>
                  </a:effectLst>
                  <a:latin typeface="Calibri" pitchFamily="34" charset="0"/>
                  <a:cs typeface="Calibri" pitchFamily="34" charset="0"/>
                </a:rPr>
                <a:t>Datové</a:t>
              </a:r>
              <a:r>
                <a:rPr lang="en-GB" sz="1400" b="1" kern="0" dirty="0">
                  <a:solidFill>
                    <a:srgbClr val="0070C0"/>
                  </a:solidFill>
                  <a:effectLst>
                    <a:outerShdw blurRad="50800" dist="38100" dir="2700000" algn="tl" rotWithShape="0">
                      <a:prstClr val="black">
                        <a:alpha val="40000"/>
                      </a:prstClr>
                    </a:outerShdw>
                  </a:effectLst>
                  <a:latin typeface="Calibri" pitchFamily="34" charset="0"/>
                  <a:cs typeface="Calibri" pitchFamily="34" charset="0"/>
                </a:rPr>
                <a:t> </a:t>
              </a:r>
              <a:r>
                <a:rPr lang="en-GB" sz="1400" b="1" kern="0" dirty="0" err="1">
                  <a:solidFill>
                    <a:srgbClr val="0070C0"/>
                  </a:solidFill>
                  <a:effectLst>
                    <a:outerShdw blurRad="50800" dist="38100" dir="2700000" algn="tl" rotWithShape="0">
                      <a:prstClr val="black">
                        <a:alpha val="40000"/>
                      </a:prstClr>
                    </a:outerShdw>
                  </a:effectLst>
                  <a:latin typeface="Calibri" pitchFamily="34" charset="0"/>
                  <a:cs typeface="Calibri" pitchFamily="34" charset="0"/>
                </a:rPr>
                <a:t>toky</a:t>
              </a:r>
              <a:r>
                <a:rPr lang="en-GB" sz="1400" b="1" kern="0" dirty="0">
                  <a:solidFill>
                    <a:srgbClr val="0070C0"/>
                  </a:solidFill>
                  <a:effectLst>
                    <a:outerShdw blurRad="50800" dist="38100" dir="2700000" algn="tl" rotWithShape="0">
                      <a:prstClr val="black">
                        <a:alpha val="40000"/>
                      </a:prstClr>
                    </a:outerShdw>
                  </a:effectLst>
                  <a:latin typeface="Calibri" pitchFamily="34" charset="0"/>
                  <a:cs typeface="Calibri" pitchFamily="34" charset="0"/>
                </a:rPr>
                <a:t>, </a:t>
              </a:r>
              <a:r>
                <a:rPr lang="en-GB" sz="1400" b="1" kern="0" dirty="0" err="1">
                  <a:solidFill>
                    <a:srgbClr val="0070C0"/>
                  </a:solidFill>
                  <a:effectLst>
                    <a:outerShdw blurRad="50800" dist="38100" dir="2700000" algn="tl" rotWithShape="0">
                      <a:prstClr val="black">
                        <a:alpha val="40000"/>
                      </a:prstClr>
                    </a:outerShdw>
                  </a:effectLst>
                  <a:latin typeface="Calibri" pitchFamily="34" charset="0"/>
                  <a:cs typeface="Calibri" pitchFamily="34" charset="0"/>
                </a:rPr>
                <a:t>implementace</a:t>
              </a:r>
              <a:r>
                <a:rPr lang="en-GB" sz="1400" b="1" kern="0" dirty="0">
                  <a:solidFill>
                    <a:srgbClr val="0070C0"/>
                  </a:solidFill>
                  <a:effectLst>
                    <a:outerShdw blurRad="50800" dist="38100" dir="2700000" algn="tl" rotWithShape="0">
                      <a:prstClr val="black">
                        <a:alpha val="40000"/>
                      </a:prstClr>
                    </a:outerShdw>
                  </a:effectLst>
                  <a:latin typeface="Calibri" pitchFamily="34" charset="0"/>
                  <a:cs typeface="Calibri" pitchFamily="34" charset="0"/>
                </a:rPr>
                <a:t> a Governance</a:t>
              </a:r>
            </a:p>
          </p:txBody>
        </p:sp>
      </p:grpSp>
      <p:grpSp>
        <p:nvGrpSpPr>
          <p:cNvPr id="14" name="Group 63"/>
          <p:cNvGrpSpPr>
            <a:grpSpLocks/>
          </p:cNvGrpSpPr>
          <p:nvPr/>
        </p:nvGrpSpPr>
        <p:grpSpPr bwMode="auto">
          <a:xfrm>
            <a:off x="8904610" y="1557114"/>
            <a:ext cx="1439863" cy="3816351"/>
            <a:chOff x="7164388" y="1052513"/>
            <a:chExt cx="1439862" cy="3816350"/>
          </a:xfrm>
          <a:solidFill>
            <a:srgbClr val="00B0F0"/>
          </a:solidFill>
        </p:grpSpPr>
        <p:sp>
          <p:nvSpPr>
            <p:cNvPr id="15" name="Rounded Rectangle 51"/>
            <p:cNvSpPr/>
            <p:nvPr/>
          </p:nvSpPr>
          <p:spPr bwMode="auto">
            <a:xfrm>
              <a:off x="7164388" y="1052513"/>
              <a:ext cx="1439862" cy="3816350"/>
            </a:xfrm>
            <a:prstGeom prst="roundRect">
              <a:avLst/>
            </a:prstGeom>
            <a:gradFill rotWithShape="1">
              <a:gsLst>
                <a:gs pos="0">
                  <a:srgbClr val="76CEEA">
                    <a:shade val="51000"/>
                    <a:satMod val="130000"/>
                  </a:srgbClr>
                </a:gs>
                <a:gs pos="80000">
                  <a:srgbClr val="76CEEA">
                    <a:shade val="93000"/>
                    <a:satMod val="130000"/>
                  </a:srgbClr>
                </a:gs>
                <a:gs pos="100000">
                  <a:srgbClr val="76CEEA">
                    <a:shade val="94000"/>
                    <a:satMod val="135000"/>
                  </a:srgbClr>
                </a:gs>
              </a:gsLst>
              <a:lin ang="16200000" scaled="0"/>
            </a:gradFill>
            <a:ln w="9525" cap="flat" cmpd="sng" algn="ctr">
              <a:solidFill>
                <a:srgbClr val="76CEEA">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lstStyle/>
            <a:p>
              <a:pPr algn="ctr" defTabSz="914377">
                <a:defRPr/>
              </a:pPr>
              <a:r>
                <a:rPr lang="en-GB" sz="1400" b="1" kern="0" dirty="0">
                  <a:solidFill>
                    <a:srgbClr val="FFFFFF"/>
                  </a:solidFill>
                  <a:latin typeface="Calibri" pitchFamily="34" charset="0"/>
                  <a:cs typeface="Calibri" pitchFamily="34" charset="0"/>
                </a:rPr>
                <a:t>Reporting a </a:t>
              </a:r>
              <a:r>
                <a:rPr lang="en-GB" sz="1400" b="1" kern="0" dirty="0" err="1">
                  <a:solidFill>
                    <a:srgbClr val="FFFFFF"/>
                  </a:solidFill>
                  <a:latin typeface="Calibri" pitchFamily="34" charset="0"/>
                  <a:cs typeface="Calibri" pitchFamily="34" charset="0"/>
                </a:rPr>
                <a:t>analytika</a:t>
              </a:r>
              <a:endParaRPr lang="en-GB" sz="1400" b="1" kern="0" dirty="0">
                <a:solidFill>
                  <a:srgbClr val="FFFFFF"/>
                </a:solidFill>
                <a:latin typeface="Calibri" pitchFamily="34" charset="0"/>
                <a:cs typeface="Calibri" pitchFamily="34" charset="0"/>
              </a:endParaRPr>
            </a:p>
          </p:txBody>
        </p:sp>
        <p:sp>
          <p:nvSpPr>
            <p:cNvPr id="16" name="Rounded Rectangle 53"/>
            <p:cNvSpPr/>
            <p:nvPr/>
          </p:nvSpPr>
          <p:spPr bwMode="auto">
            <a:xfrm>
              <a:off x="7308850" y="1628775"/>
              <a:ext cx="1150938" cy="287338"/>
            </a:xfrm>
            <a:prstGeom prst="roundRect">
              <a:avLst/>
            </a:prstGeom>
            <a:gradFill rotWithShape="1">
              <a:gsLst>
                <a:gs pos="0">
                  <a:srgbClr val="76CEEA">
                    <a:tint val="50000"/>
                    <a:satMod val="300000"/>
                  </a:srgbClr>
                </a:gs>
                <a:gs pos="35000">
                  <a:srgbClr val="76CEEA">
                    <a:tint val="37000"/>
                    <a:satMod val="300000"/>
                  </a:srgbClr>
                </a:gs>
                <a:gs pos="100000">
                  <a:srgbClr val="76CEEA">
                    <a:tint val="15000"/>
                    <a:satMod val="350000"/>
                  </a:srgbClr>
                </a:gs>
              </a:gsLst>
              <a:lin ang="16200000" scaled="1"/>
            </a:gradFill>
            <a:ln w="9525" cap="flat" cmpd="sng" algn="ctr">
              <a:solidFill>
                <a:srgbClr val="76CEE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err="1">
                  <a:solidFill>
                    <a:srgbClr val="000000"/>
                  </a:solidFill>
                  <a:latin typeface="Calibri" pitchFamily="34" charset="0"/>
                  <a:cs typeface="Calibri" pitchFamily="34" charset="0"/>
                </a:rPr>
                <a:t>Reporty</a:t>
              </a:r>
              <a:endParaRPr lang="en-GB" sz="1200" kern="0" dirty="0">
                <a:solidFill>
                  <a:srgbClr val="000000"/>
                </a:solidFill>
                <a:latin typeface="Calibri" pitchFamily="34" charset="0"/>
                <a:cs typeface="Calibri" pitchFamily="34" charset="0"/>
              </a:endParaRPr>
            </a:p>
          </p:txBody>
        </p:sp>
        <p:sp>
          <p:nvSpPr>
            <p:cNvPr id="17" name="Rounded Rectangle 54"/>
            <p:cNvSpPr/>
            <p:nvPr/>
          </p:nvSpPr>
          <p:spPr bwMode="auto">
            <a:xfrm>
              <a:off x="7308850" y="2060575"/>
              <a:ext cx="1150938" cy="504825"/>
            </a:xfrm>
            <a:prstGeom prst="roundRect">
              <a:avLst/>
            </a:prstGeom>
            <a:gradFill rotWithShape="1">
              <a:gsLst>
                <a:gs pos="0">
                  <a:srgbClr val="76CEEA">
                    <a:tint val="50000"/>
                    <a:satMod val="300000"/>
                  </a:srgbClr>
                </a:gs>
                <a:gs pos="35000">
                  <a:srgbClr val="76CEEA">
                    <a:tint val="37000"/>
                    <a:satMod val="300000"/>
                  </a:srgbClr>
                </a:gs>
                <a:gs pos="100000">
                  <a:srgbClr val="76CEEA">
                    <a:tint val="15000"/>
                    <a:satMod val="350000"/>
                  </a:srgbClr>
                </a:gs>
              </a:gsLst>
              <a:lin ang="16200000" scaled="1"/>
            </a:gradFill>
            <a:ln w="9525" cap="flat" cmpd="sng" algn="ctr">
              <a:solidFill>
                <a:srgbClr val="76CEE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Dashboard Scorecard</a:t>
              </a:r>
            </a:p>
          </p:txBody>
        </p:sp>
        <p:sp>
          <p:nvSpPr>
            <p:cNvPr id="18" name="Rounded Rectangle 55"/>
            <p:cNvSpPr/>
            <p:nvPr/>
          </p:nvSpPr>
          <p:spPr bwMode="auto">
            <a:xfrm>
              <a:off x="7308850" y="2708275"/>
              <a:ext cx="1150938" cy="288925"/>
            </a:xfrm>
            <a:prstGeom prst="roundRect">
              <a:avLst/>
            </a:prstGeom>
            <a:gradFill rotWithShape="1">
              <a:gsLst>
                <a:gs pos="0">
                  <a:srgbClr val="76CEEA">
                    <a:tint val="50000"/>
                    <a:satMod val="300000"/>
                  </a:srgbClr>
                </a:gs>
                <a:gs pos="35000">
                  <a:srgbClr val="76CEEA">
                    <a:tint val="37000"/>
                    <a:satMod val="300000"/>
                  </a:srgbClr>
                </a:gs>
                <a:gs pos="100000">
                  <a:srgbClr val="76CEEA">
                    <a:tint val="15000"/>
                    <a:satMod val="350000"/>
                  </a:srgbClr>
                </a:gs>
              </a:gsLst>
              <a:lin ang="16200000" scaled="1"/>
            </a:gradFill>
            <a:ln w="9525" cap="flat" cmpd="sng" algn="ctr">
              <a:solidFill>
                <a:srgbClr val="76CEE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Mashup</a:t>
              </a:r>
            </a:p>
          </p:txBody>
        </p:sp>
        <p:sp>
          <p:nvSpPr>
            <p:cNvPr id="19" name="Rounded Rectangle 56"/>
            <p:cNvSpPr/>
            <p:nvPr/>
          </p:nvSpPr>
          <p:spPr bwMode="auto">
            <a:xfrm>
              <a:off x="7308850" y="3141663"/>
              <a:ext cx="1150938" cy="287337"/>
            </a:xfrm>
            <a:prstGeom prst="roundRect">
              <a:avLst/>
            </a:prstGeom>
            <a:gradFill rotWithShape="1">
              <a:gsLst>
                <a:gs pos="0">
                  <a:srgbClr val="76CEEA">
                    <a:tint val="50000"/>
                    <a:satMod val="300000"/>
                  </a:srgbClr>
                </a:gs>
                <a:gs pos="35000">
                  <a:srgbClr val="76CEEA">
                    <a:tint val="37000"/>
                    <a:satMod val="300000"/>
                  </a:srgbClr>
                </a:gs>
                <a:gs pos="100000">
                  <a:srgbClr val="76CEEA">
                    <a:tint val="15000"/>
                    <a:satMod val="350000"/>
                  </a:srgbClr>
                </a:gs>
              </a:gsLst>
              <a:lin ang="16200000" scaled="1"/>
            </a:gradFill>
            <a:ln w="9525" cap="flat" cmpd="sng" algn="ctr">
              <a:solidFill>
                <a:srgbClr val="76CEE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Data Mining</a:t>
              </a:r>
            </a:p>
          </p:txBody>
        </p:sp>
        <p:sp>
          <p:nvSpPr>
            <p:cNvPr id="20" name="Rounded Rectangle 57"/>
            <p:cNvSpPr/>
            <p:nvPr/>
          </p:nvSpPr>
          <p:spPr bwMode="auto">
            <a:xfrm>
              <a:off x="7308850" y="3573463"/>
              <a:ext cx="1150938" cy="287337"/>
            </a:xfrm>
            <a:prstGeom prst="roundRect">
              <a:avLst/>
            </a:prstGeom>
            <a:gradFill rotWithShape="1">
              <a:gsLst>
                <a:gs pos="0">
                  <a:srgbClr val="76CEEA">
                    <a:tint val="50000"/>
                    <a:satMod val="300000"/>
                  </a:srgbClr>
                </a:gs>
                <a:gs pos="35000">
                  <a:srgbClr val="76CEEA">
                    <a:tint val="37000"/>
                    <a:satMod val="300000"/>
                  </a:srgbClr>
                </a:gs>
                <a:gs pos="100000">
                  <a:srgbClr val="76CEEA">
                    <a:tint val="15000"/>
                    <a:satMod val="350000"/>
                  </a:srgbClr>
                </a:gs>
              </a:gsLst>
              <a:lin ang="16200000" scaled="1"/>
            </a:gradFill>
            <a:ln w="9525" cap="flat" cmpd="sng" algn="ctr">
              <a:solidFill>
                <a:srgbClr val="76CEE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Ad hoc </a:t>
              </a:r>
              <a:r>
                <a:rPr lang="en-GB" sz="1200" kern="0" dirty="0" err="1">
                  <a:solidFill>
                    <a:srgbClr val="000000"/>
                  </a:solidFill>
                  <a:latin typeface="Calibri" pitchFamily="34" charset="0"/>
                  <a:cs typeface="Calibri" pitchFamily="34" charset="0"/>
                </a:rPr>
                <a:t>dotazy</a:t>
              </a:r>
              <a:endParaRPr lang="en-GB" sz="1200" kern="0" dirty="0">
                <a:solidFill>
                  <a:srgbClr val="000000"/>
                </a:solidFill>
                <a:latin typeface="Calibri" pitchFamily="34" charset="0"/>
                <a:cs typeface="Calibri" pitchFamily="34" charset="0"/>
              </a:endParaRPr>
            </a:p>
          </p:txBody>
        </p:sp>
        <p:sp>
          <p:nvSpPr>
            <p:cNvPr id="21" name="Rounded Rectangle 58"/>
            <p:cNvSpPr/>
            <p:nvPr/>
          </p:nvSpPr>
          <p:spPr bwMode="auto">
            <a:xfrm>
              <a:off x="7308850" y="4005263"/>
              <a:ext cx="1150938" cy="287337"/>
            </a:xfrm>
            <a:prstGeom prst="roundRect">
              <a:avLst/>
            </a:prstGeom>
            <a:gradFill rotWithShape="1">
              <a:gsLst>
                <a:gs pos="0">
                  <a:srgbClr val="76CEEA">
                    <a:tint val="50000"/>
                    <a:satMod val="300000"/>
                  </a:srgbClr>
                </a:gs>
                <a:gs pos="35000">
                  <a:srgbClr val="76CEEA">
                    <a:tint val="37000"/>
                    <a:satMod val="300000"/>
                  </a:srgbClr>
                </a:gs>
                <a:gs pos="100000">
                  <a:srgbClr val="76CEEA">
                    <a:tint val="15000"/>
                    <a:satMod val="350000"/>
                  </a:srgbClr>
                </a:gs>
              </a:gsLst>
              <a:lin ang="16200000" scaled="1"/>
            </a:gradFill>
            <a:ln w="9525" cap="flat" cmpd="sng" algn="ctr">
              <a:solidFill>
                <a:srgbClr val="76CEE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CRM</a:t>
              </a:r>
            </a:p>
          </p:txBody>
        </p:sp>
      </p:grpSp>
      <p:grpSp>
        <p:nvGrpSpPr>
          <p:cNvPr id="22" name="Group 62"/>
          <p:cNvGrpSpPr>
            <a:grpSpLocks/>
          </p:cNvGrpSpPr>
          <p:nvPr/>
        </p:nvGrpSpPr>
        <p:grpSpPr bwMode="auto">
          <a:xfrm>
            <a:off x="5159697" y="1557114"/>
            <a:ext cx="3600451" cy="3816351"/>
            <a:chOff x="3419475" y="1052513"/>
            <a:chExt cx="3600450" cy="3816350"/>
          </a:xfrm>
        </p:grpSpPr>
        <p:grpSp>
          <p:nvGrpSpPr>
            <p:cNvPr id="23" name="Group 62"/>
            <p:cNvGrpSpPr>
              <a:grpSpLocks/>
            </p:cNvGrpSpPr>
            <p:nvPr/>
          </p:nvGrpSpPr>
          <p:grpSpPr bwMode="auto">
            <a:xfrm>
              <a:off x="3419475" y="1052513"/>
              <a:ext cx="3600450" cy="3816350"/>
              <a:chOff x="3419872" y="1052736"/>
              <a:chExt cx="3600400" cy="3816424"/>
            </a:xfrm>
          </p:grpSpPr>
          <p:sp>
            <p:nvSpPr>
              <p:cNvPr id="31" name="Rounded Rectangle 29"/>
              <p:cNvSpPr/>
              <p:nvPr/>
            </p:nvSpPr>
            <p:spPr bwMode="auto">
              <a:xfrm>
                <a:off x="3419872" y="1052736"/>
                <a:ext cx="3600400" cy="3816424"/>
              </a:xfrm>
              <a:prstGeom prst="roundRect">
                <a:avLst>
                  <a:gd name="adj" fmla="val 7262"/>
                </a:avLst>
              </a:prstGeom>
              <a:gradFill rotWithShape="1">
                <a:gsLst>
                  <a:gs pos="0">
                    <a:srgbClr val="99CC33">
                      <a:shade val="51000"/>
                      <a:satMod val="130000"/>
                    </a:srgbClr>
                  </a:gs>
                  <a:gs pos="80000">
                    <a:srgbClr val="99CC33">
                      <a:shade val="93000"/>
                      <a:satMod val="130000"/>
                    </a:srgbClr>
                  </a:gs>
                  <a:gs pos="100000">
                    <a:srgbClr val="99CC33">
                      <a:shade val="94000"/>
                      <a:satMod val="135000"/>
                    </a:srgbClr>
                  </a:gs>
                </a:gsLst>
                <a:lin ang="16200000" scaled="0"/>
              </a:gradFill>
              <a:ln w="9525" cap="flat" cmpd="sng" algn="ctr">
                <a:solidFill>
                  <a:srgbClr val="99CC33">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lstStyle/>
              <a:p>
                <a:pPr algn="r" defTabSz="914377">
                  <a:defRPr/>
                </a:pPr>
                <a:endParaRPr lang="cs-CZ" sz="1600" kern="0" dirty="0">
                  <a:solidFill>
                    <a:srgbClr val="000000"/>
                  </a:solidFill>
                  <a:latin typeface="Calibri" pitchFamily="34" charset="0"/>
                  <a:cs typeface="Calibri" pitchFamily="34" charset="0"/>
                </a:endParaRPr>
              </a:p>
            </p:txBody>
          </p:sp>
          <p:sp>
            <p:nvSpPr>
              <p:cNvPr id="32" name="TextBox 30"/>
              <p:cNvSpPr txBox="1">
                <a:spLocks noChangeArrowheads="1"/>
              </p:cNvSpPr>
              <p:nvPr/>
            </p:nvSpPr>
            <p:spPr bwMode="auto">
              <a:xfrm>
                <a:off x="4945863" y="1104998"/>
                <a:ext cx="550143" cy="307783"/>
              </a:xfrm>
              <a:prstGeom prst="rect">
                <a:avLst/>
              </a:prstGeom>
              <a:noFill/>
              <a:ln w="9525">
                <a:noFill/>
                <a:miter lim="800000"/>
                <a:headEnd/>
                <a:tailEnd/>
              </a:ln>
            </p:spPr>
            <p:txBody>
              <a:bodyPr wrap="none">
                <a:spAutoFit/>
              </a:bodyPr>
              <a:lstStyle/>
              <a:p>
                <a:pPr defTabSz="914377">
                  <a:defRPr/>
                </a:pPr>
                <a:r>
                  <a:rPr lang="en-GB" sz="1400" b="1" kern="0" dirty="0">
                    <a:solidFill>
                      <a:srgbClr val="FFFF00"/>
                    </a:solidFill>
                    <a:latin typeface="Calibri" pitchFamily="34" charset="0"/>
                    <a:cs typeface="Calibri" pitchFamily="34" charset="0"/>
                  </a:rPr>
                  <a:t>EDW</a:t>
                </a:r>
              </a:p>
            </p:txBody>
          </p:sp>
        </p:grpSp>
        <p:sp>
          <p:nvSpPr>
            <p:cNvPr id="24" name="Rounded Rectangle 43"/>
            <p:cNvSpPr/>
            <p:nvPr/>
          </p:nvSpPr>
          <p:spPr bwMode="auto">
            <a:xfrm>
              <a:off x="3563888" y="1592796"/>
              <a:ext cx="360040" cy="2736304"/>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vert270" anchor="ctr" anchorCtr="1"/>
            <a:lstStyle/>
            <a:p>
              <a:pPr algn="ctr" defTabSz="914377">
                <a:defRPr/>
              </a:pPr>
              <a:r>
                <a:rPr lang="en-GB" sz="1400" b="1" kern="0" dirty="0">
                  <a:solidFill>
                    <a:srgbClr val="000000"/>
                  </a:solidFill>
                  <a:latin typeface="Calibri" pitchFamily="34" charset="0"/>
                  <a:cs typeface="Calibri" pitchFamily="34" charset="0"/>
                </a:rPr>
                <a:t>Staging  oblast </a:t>
              </a:r>
            </a:p>
          </p:txBody>
        </p:sp>
        <p:sp>
          <p:nvSpPr>
            <p:cNvPr id="25" name="Rounded Rectangle 44"/>
            <p:cNvSpPr/>
            <p:nvPr/>
          </p:nvSpPr>
          <p:spPr bwMode="auto">
            <a:xfrm>
              <a:off x="4076328" y="1592263"/>
              <a:ext cx="1359272" cy="2773362"/>
            </a:xfrm>
            <a:prstGeom prst="roundRect">
              <a:avLst>
                <a:gd name="adj" fmla="val 12217"/>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400" b="1" kern="0" dirty="0" err="1">
                  <a:solidFill>
                    <a:srgbClr val="000000"/>
                  </a:solidFill>
                  <a:latin typeface="Calibri" pitchFamily="34" charset="0"/>
                  <a:cs typeface="Calibri" pitchFamily="34" charset="0"/>
                </a:rPr>
                <a:t>Hlavní</a:t>
              </a:r>
              <a:r>
                <a:rPr lang="en-GB" sz="1400" b="1" kern="0" dirty="0">
                  <a:solidFill>
                    <a:srgbClr val="000000"/>
                  </a:solidFill>
                  <a:latin typeface="Calibri" pitchFamily="34" charset="0"/>
                  <a:cs typeface="Calibri" pitchFamily="34" charset="0"/>
                </a:rPr>
                <a:t> DW </a:t>
              </a:r>
            </a:p>
            <a:p>
              <a:pPr defTabSz="914377">
                <a:defRPr/>
              </a:pPr>
              <a:endParaRPr lang="en-GB" sz="1400" b="1" kern="0" dirty="0">
                <a:solidFill>
                  <a:srgbClr val="000000"/>
                </a:solidFill>
                <a:latin typeface="Calibri" pitchFamily="34" charset="0"/>
                <a:cs typeface="Calibri" pitchFamily="34" charset="0"/>
              </a:endParaRPr>
            </a:p>
            <a:p>
              <a:pPr defTabSz="914377">
                <a:defRPr/>
              </a:pPr>
              <a:r>
                <a:rPr lang="en-GB" sz="1200" kern="0" dirty="0" err="1">
                  <a:solidFill>
                    <a:srgbClr val="000000"/>
                  </a:solidFill>
                  <a:latin typeface="Calibri" pitchFamily="34" charset="0"/>
                  <a:cs typeface="Calibri" pitchFamily="34" charset="0"/>
                </a:rPr>
                <a:t>Centrální</a:t>
              </a:r>
              <a:r>
                <a:rPr lang="en-GB" sz="1200" kern="0" dirty="0">
                  <a:solidFill>
                    <a:srgbClr val="000000"/>
                  </a:solidFill>
                  <a:latin typeface="Calibri" pitchFamily="34" charset="0"/>
                  <a:cs typeface="Calibri" pitchFamily="34" charset="0"/>
                </a:rPr>
                <a:t> </a:t>
              </a:r>
              <a:r>
                <a:rPr lang="en-GB" sz="1200" kern="0" dirty="0" err="1">
                  <a:solidFill>
                    <a:srgbClr val="000000"/>
                  </a:solidFill>
                  <a:latin typeface="Calibri" pitchFamily="34" charset="0"/>
                  <a:cs typeface="Calibri" pitchFamily="34" charset="0"/>
                </a:rPr>
                <a:t>úložiště</a:t>
              </a:r>
              <a:r>
                <a:rPr lang="en-GB" sz="1200" kern="0" dirty="0">
                  <a:solidFill>
                    <a:srgbClr val="000000"/>
                  </a:solidFill>
                  <a:latin typeface="Calibri" pitchFamily="34" charset="0"/>
                  <a:cs typeface="Calibri" pitchFamily="34" charset="0"/>
                </a:rPr>
                <a:t> / </a:t>
              </a:r>
              <a:r>
                <a:rPr lang="en-GB" sz="1200" kern="0" dirty="0" err="1">
                  <a:solidFill>
                    <a:srgbClr val="000000"/>
                  </a:solidFill>
                  <a:latin typeface="Calibri" pitchFamily="34" charset="0"/>
                  <a:cs typeface="Calibri" pitchFamily="34" charset="0"/>
                </a:rPr>
                <a:t>atomární</a:t>
              </a:r>
              <a:r>
                <a:rPr lang="en-GB" sz="1200" kern="0" dirty="0">
                  <a:solidFill>
                    <a:srgbClr val="000000"/>
                  </a:solidFill>
                  <a:latin typeface="Calibri" pitchFamily="34" charset="0"/>
                  <a:cs typeface="Calibri" pitchFamily="34" charset="0"/>
                </a:rPr>
                <a:t> </a:t>
              </a:r>
              <a:r>
                <a:rPr lang="en-GB" sz="1200" kern="0" dirty="0" err="1">
                  <a:solidFill>
                    <a:srgbClr val="000000"/>
                  </a:solidFill>
                  <a:latin typeface="Calibri" pitchFamily="34" charset="0"/>
                  <a:cs typeface="Calibri" pitchFamily="34" charset="0"/>
                </a:rPr>
                <a:t>datový</a:t>
              </a:r>
              <a:r>
                <a:rPr lang="en-GB" sz="1200" kern="0" dirty="0">
                  <a:solidFill>
                    <a:srgbClr val="000000"/>
                  </a:solidFill>
                  <a:latin typeface="Calibri" pitchFamily="34" charset="0"/>
                  <a:cs typeface="Calibri" pitchFamily="34" charset="0"/>
                </a:rPr>
                <a:t> model</a:t>
              </a:r>
            </a:p>
          </p:txBody>
        </p:sp>
        <p:sp>
          <p:nvSpPr>
            <p:cNvPr id="26" name="Rounded Rectangle 45"/>
            <p:cNvSpPr/>
            <p:nvPr/>
          </p:nvSpPr>
          <p:spPr bwMode="auto">
            <a:xfrm>
              <a:off x="5580063" y="1592263"/>
              <a:ext cx="1152525" cy="396875"/>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Data Mart</a:t>
              </a:r>
            </a:p>
          </p:txBody>
        </p:sp>
        <p:sp>
          <p:nvSpPr>
            <p:cNvPr id="27" name="Rounded Rectangle 47"/>
            <p:cNvSpPr/>
            <p:nvPr/>
          </p:nvSpPr>
          <p:spPr bwMode="auto">
            <a:xfrm>
              <a:off x="5580063" y="2420938"/>
              <a:ext cx="1152525" cy="576262"/>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err="1">
                  <a:solidFill>
                    <a:srgbClr val="000000"/>
                  </a:solidFill>
                  <a:latin typeface="Calibri" pitchFamily="34" charset="0"/>
                  <a:cs typeface="Calibri" pitchFamily="34" charset="0"/>
                </a:rPr>
                <a:t>Operační</a:t>
              </a:r>
              <a:r>
                <a:rPr lang="en-GB" sz="1200" kern="0" dirty="0">
                  <a:solidFill>
                    <a:srgbClr val="000000"/>
                  </a:solidFill>
                  <a:latin typeface="Calibri" pitchFamily="34" charset="0"/>
                  <a:cs typeface="Calibri" pitchFamily="34" charset="0"/>
                </a:rPr>
                <a:t> Data Store</a:t>
              </a:r>
            </a:p>
          </p:txBody>
        </p:sp>
        <p:sp>
          <p:nvSpPr>
            <p:cNvPr id="28" name="Rounded Rectangle 48"/>
            <p:cNvSpPr/>
            <p:nvPr/>
          </p:nvSpPr>
          <p:spPr bwMode="auto">
            <a:xfrm>
              <a:off x="5580063" y="3141663"/>
              <a:ext cx="1152525" cy="503237"/>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OLAP </a:t>
              </a:r>
              <a:r>
                <a:rPr lang="en-GB" sz="1200" kern="0" dirty="0" err="1">
                  <a:solidFill>
                    <a:srgbClr val="000000"/>
                  </a:solidFill>
                  <a:latin typeface="Calibri" pitchFamily="34" charset="0"/>
                  <a:cs typeface="Calibri" pitchFamily="34" charset="0"/>
                </a:rPr>
                <a:t>kostky</a:t>
              </a:r>
              <a:endParaRPr lang="en-GB" sz="1200" kern="0" dirty="0">
                <a:solidFill>
                  <a:srgbClr val="000000"/>
                </a:solidFill>
                <a:latin typeface="Calibri" pitchFamily="34" charset="0"/>
                <a:cs typeface="Calibri" pitchFamily="34" charset="0"/>
              </a:endParaRPr>
            </a:p>
          </p:txBody>
        </p:sp>
        <p:sp>
          <p:nvSpPr>
            <p:cNvPr id="29" name="Rounded Rectangle 59"/>
            <p:cNvSpPr/>
            <p:nvPr/>
          </p:nvSpPr>
          <p:spPr bwMode="auto">
            <a:xfrm>
              <a:off x="5732463" y="1881188"/>
              <a:ext cx="1143000" cy="395287"/>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Data Mart</a:t>
              </a:r>
            </a:p>
          </p:txBody>
        </p:sp>
        <p:sp>
          <p:nvSpPr>
            <p:cNvPr id="30" name="Rounded Rectangle 60"/>
            <p:cNvSpPr/>
            <p:nvPr/>
          </p:nvSpPr>
          <p:spPr bwMode="auto">
            <a:xfrm>
              <a:off x="5580063" y="3860800"/>
              <a:ext cx="1152525" cy="504825"/>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err="1">
                  <a:solidFill>
                    <a:srgbClr val="000000"/>
                  </a:solidFill>
                  <a:latin typeface="Calibri" pitchFamily="34" charset="0"/>
                  <a:cs typeface="Calibri" pitchFamily="34" charset="0"/>
                </a:rPr>
                <a:t>Jiná</a:t>
              </a:r>
              <a:r>
                <a:rPr lang="en-GB" sz="1200" kern="0" dirty="0">
                  <a:solidFill>
                    <a:srgbClr val="000000"/>
                  </a:solidFill>
                  <a:latin typeface="Calibri" pitchFamily="34" charset="0"/>
                  <a:cs typeface="Calibri" pitchFamily="34" charset="0"/>
                </a:rPr>
                <a:t> </a:t>
              </a:r>
              <a:r>
                <a:rPr lang="en-GB" sz="1200" kern="0" dirty="0" err="1">
                  <a:solidFill>
                    <a:srgbClr val="000000"/>
                  </a:solidFill>
                  <a:latin typeface="Calibri" pitchFamily="34" charset="0"/>
                  <a:cs typeface="Calibri" pitchFamily="34" charset="0"/>
                </a:rPr>
                <a:t>specifická</a:t>
              </a:r>
              <a:r>
                <a:rPr lang="en-GB" sz="1200" kern="0" dirty="0">
                  <a:solidFill>
                    <a:srgbClr val="000000"/>
                  </a:solidFill>
                  <a:latin typeface="Calibri" pitchFamily="34" charset="0"/>
                  <a:cs typeface="Calibri" pitchFamily="34" charset="0"/>
                </a:rPr>
                <a:t> repository</a:t>
              </a:r>
            </a:p>
          </p:txBody>
        </p:sp>
      </p:grpSp>
      <p:grpSp>
        <p:nvGrpSpPr>
          <p:cNvPr id="33" name="Skupina 64"/>
          <p:cNvGrpSpPr/>
          <p:nvPr/>
        </p:nvGrpSpPr>
        <p:grpSpPr>
          <a:xfrm>
            <a:off x="1991047" y="1557114"/>
            <a:ext cx="1657351" cy="3816351"/>
            <a:chOff x="467047" y="1268760"/>
            <a:chExt cx="1657350" cy="3816350"/>
          </a:xfrm>
        </p:grpSpPr>
        <p:sp>
          <p:nvSpPr>
            <p:cNvPr id="34" name="Rounded Rectangle 31"/>
            <p:cNvSpPr/>
            <p:nvPr/>
          </p:nvSpPr>
          <p:spPr bwMode="auto">
            <a:xfrm>
              <a:off x="467047" y="1268760"/>
              <a:ext cx="1657350" cy="3816350"/>
            </a:xfrm>
            <a:prstGeom prst="roundRect">
              <a:avLst/>
            </a:prstGeom>
            <a:gradFill rotWithShape="1">
              <a:gsLst>
                <a:gs pos="0">
                  <a:srgbClr val="E62859">
                    <a:shade val="51000"/>
                    <a:satMod val="130000"/>
                  </a:srgbClr>
                </a:gs>
                <a:gs pos="80000">
                  <a:srgbClr val="E62859">
                    <a:shade val="93000"/>
                    <a:satMod val="130000"/>
                  </a:srgbClr>
                </a:gs>
                <a:gs pos="100000">
                  <a:srgbClr val="E62859">
                    <a:shade val="94000"/>
                    <a:satMod val="135000"/>
                  </a:srgbClr>
                </a:gs>
              </a:gsLst>
              <a:lin ang="16200000" scaled="0"/>
            </a:gradFill>
            <a:ln w="9525" cap="flat" cmpd="sng" algn="ctr">
              <a:solidFill>
                <a:srgbClr val="E62859">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lstStyle/>
            <a:p>
              <a:pPr algn="ctr" defTabSz="914377">
                <a:defRPr/>
              </a:pPr>
              <a:r>
                <a:rPr lang="en-GB" sz="1200" b="1" kern="0" dirty="0" err="1">
                  <a:solidFill>
                    <a:srgbClr val="FFFFFF"/>
                  </a:solidFill>
                  <a:latin typeface="Calibri" pitchFamily="34" charset="0"/>
                  <a:cs typeface="Calibri" pitchFamily="34" charset="0"/>
                </a:rPr>
                <a:t>Primární</a:t>
              </a:r>
              <a:endParaRPr lang="en-GB" sz="1200" b="1" kern="0" dirty="0">
                <a:solidFill>
                  <a:srgbClr val="FFFFFF"/>
                </a:solidFill>
                <a:latin typeface="Calibri" pitchFamily="34" charset="0"/>
                <a:cs typeface="Calibri" pitchFamily="34" charset="0"/>
              </a:endParaRPr>
            </a:p>
            <a:p>
              <a:pPr algn="ctr" defTabSz="914377">
                <a:defRPr/>
              </a:pPr>
              <a:r>
                <a:rPr lang="en-GB" sz="1200" b="1" kern="0" dirty="0" err="1">
                  <a:solidFill>
                    <a:srgbClr val="FFFFFF"/>
                  </a:solidFill>
                  <a:latin typeface="Calibri" pitchFamily="34" charset="0"/>
                  <a:cs typeface="Calibri" pitchFamily="34" charset="0"/>
                </a:rPr>
                <a:t>systémy</a:t>
              </a:r>
              <a:endParaRPr lang="en-GB" sz="1200" b="1" kern="0" dirty="0">
                <a:solidFill>
                  <a:srgbClr val="FFFFFF"/>
                </a:solidFill>
                <a:latin typeface="Calibri" pitchFamily="34" charset="0"/>
                <a:cs typeface="Calibri" pitchFamily="34" charset="0"/>
              </a:endParaRPr>
            </a:p>
          </p:txBody>
        </p:sp>
        <p:sp>
          <p:nvSpPr>
            <p:cNvPr id="35" name="Rounded Rectangle 12"/>
            <p:cNvSpPr/>
            <p:nvPr/>
          </p:nvSpPr>
          <p:spPr bwMode="auto">
            <a:xfrm>
              <a:off x="683568" y="2780928"/>
              <a:ext cx="1009649" cy="360363"/>
            </a:xfrm>
            <a:prstGeom prst="roundRect">
              <a:avLst/>
            </a:prstGeom>
            <a:gradFill rotWithShape="1">
              <a:gsLst>
                <a:gs pos="0">
                  <a:srgbClr val="E62859">
                    <a:tint val="50000"/>
                    <a:satMod val="300000"/>
                  </a:srgbClr>
                </a:gs>
                <a:gs pos="35000">
                  <a:srgbClr val="E62859">
                    <a:tint val="37000"/>
                    <a:satMod val="300000"/>
                  </a:srgbClr>
                </a:gs>
                <a:gs pos="100000">
                  <a:srgbClr val="E62859">
                    <a:tint val="15000"/>
                    <a:satMod val="350000"/>
                  </a:srgbClr>
                </a:gs>
              </a:gsLst>
              <a:lin ang="16200000" scaled="1"/>
            </a:gradFill>
            <a:ln w="9525" cap="flat" cmpd="sng" algn="ctr">
              <a:solidFill>
                <a:srgbClr val="E628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100" kern="0" dirty="0">
                  <a:solidFill>
                    <a:srgbClr val="000000"/>
                  </a:solidFill>
                  <a:latin typeface="Calibri" pitchFamily="34" charset="0"/>
                  <a:cs typeface="Calibri" pitchFamily="34" charset="0"/>
                </a:rPr>
                <a:t>XML</a:t>
              </a:r>
            </a:p>
          </p:txBody>
        </p:sp>
        <p:sp>
          <p:nvSpPr>
            <p:cNvPr id="36" name="Rounded Rectangle 5"/>
            <p:cNvSpPr/>
            <p:nvPr/>
          </p:nvSpPr>
          <p:spPr bwMode="auto">
            <a:xfrm>
              <a:off x="682947" y="1845022"/>
              <a:ext cx="1009649" cy="360363"/>
            </a:xfrm>
            <a:prstGeom prst="roundRect">
              <a:avLst/>
            </a:prstGeom>
            <a:gradFill rotWithShape="1">
              <a:gsLst>
                <a:gs pos="0">
                  <a:srgbClr val="E62859">
                    <a:tint val="50000"/>
                    <a:satMod val="300000"/>
                  </a:srgbClr>
                </a:gs>
                <a:gs pos="35000">
                  <a:srgbClr val="E62859">
                    <a:tint val="37000"/>
                    <a:satMod val="300000"/>
                  </a:srgbClr>
                </a:gs>
                <a:gs pos="100000">
                  <a:srgbClr val="E62859">
                    <a:tint val="15000"/>
                    <a:satMod val="350000"/>
                  </a:srgbClr>
                </a:gs>
              </a:gsLst>
              <a:lin ang="16200000" scaled="1"/>
            </a:gradFill>
            <a:ln w="9525" cap="flat" cmpd="sng" algn="ctr">
              <a:solidFill>
                <a:srgbClr val="E628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100" kern="0" dirty="0">
                  <a:solidFill>
                    <a:srgbClr val="000000"/>
                  </a:solidFill>
                  <a:latin typeface="Calibri" pitchFamily="34" charset="0"/>
                  <a:cs typeface="Calibri" pitchFamily="34" charset="0"/>
                </a:rPr>
                <a:t>DB </a:t>
              </a:r>
              <a:r>
                <a:rPr lang="en-GB" sz="1100" kern="0" dirty="0" err="1">
                  <a:solidFill>
                    <a:srgbClr val="000000"/>
                  </a:solidFill>
                  <a:latin typeface="Calibri" pitchFamily="34" charset="0"/>
                  <a:cs typeface="Calibri" pitchFamily="34" charset="0"/>
                </a:rPr>
                <a:t>linky</a:t>
              </a:r>
              <a:endParaRPr lang="en-GB" sz="1100" kern="0" dirty="0">
                <a:solidFill>
                  <a:srgbClr val="000000"/>
                </a:solidFill>
                <a:latin typeface="Calibri" pitchFamily="34" charset="0"/>
                <a:cs typeface="Calibri" pitchFamily="34" charset="0"/>
              </a:endParaRPr>
            </a:p>
          </p:txBody>
        </p:sp>
        <p:sp>
          <p:nvSpPr>
            <p:cNvPr id="37" name="Rounded Rectangle 12"/>
            <p:cNvSpPr/>
            <p:nvPr/>
          </p:nvSpPr>
          <p:spPr bwMode="auto">
            <a:xfrm>
              <a:off x="835347" y="2060922"/>
              <a:ext cx="1009649" cy="360363"/>
            </a:xfrm>
            <a:prstGeom prst="roundRect">
              <a:avLst/>
            </a:prstGeom>
            <a:gradFill rotWithShape="1">
              <a:gsLst>
                <a:gs pos="0">
                  <a:srgbClr val="E62859">
                    <a:tint val="50000"/>
                    <a:satMod val="300000"/>
                  </a:srgbClr>
                </a:gs>
                <a:gs pos="35000">
                  <a:srgbClr val="E62859">
                    <a:tint val="37000"/>
                    <a:satMod val="300000"/>
                  </a:srgbClr>
                </a:gs>
                <a:gs pos="100000">
                  <a:srgbClr val="E62859">
                    <a:tint val="15000"/>
                    <a:satMod val="350000"/>
                  </a:srgbClr>
                </a:gs>
              </a:gsLst>
              <a:lin ang="16200000" scaled="1"/>
            </a:gradFill>
            <a:ln w="9525" cap="flat" cmpd="sng" algn="ctr">
              <a:solidFill>
                <a:srgbClr val="E628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100" kern="0" dirty="0">
                  <a:solidFill>
                    <a:srgbClr val="000000"/>
                  </a:solidFill>
                  <a:latin typeface="Calibri" pitchFamily="34" charset="0"/>
                  <a:cs typeface="Calibri" pitchFamily="34" charset="0"/>
                </a:rPr>
                <a:t>ODBC</a:t>
              </a:r>
            </a:p>
          </p:txBody>
        </p:sp>
        <p:sp>
          <p:nvSpPr>
            <p:cNvPr id="38" name="Rounded Rectangle 12"/>
            <p:cNvSpPr/>
            <p:nvPr/>
          </p:nvSpPr>
          <p:spPr bwMode="auto">
            <a:xfrm>
              <a:off x="790422" y="2996629"/>
              <a:ext cx="1009649" cy="360363"/>
            </a:xfrm>
            <a:prstGeom prst="roundRect">
              <a:avLst/>
            </a:prstGeom>
            <a:gradFill rotWithShape="1">
              <a:gsLst>
                <a:gs pos="0">
                  <a:srgbClr val="E62859">
                    <a:tint val="50000"/>
                    <a:satMod val="300000"/>
                  </a:srgbClr>
                </a:gs>
                <a:gs pos="35000">
                  <a:srgbClr val="E62859">
                    <a:tint val="37000"/>
                    <a:satMod val="300000"/>
                  </a:srgbClr>
                </a:gs>
                <a:gs pos="100000">
                  <a:srgbClr val="E62859">
                    <a:tint val="15000"/>
                    <a:satMod val="350000"/>
                  </a:srgbClr>
                </a:gs>
              </a:gsLst>
              <a:lin ang="16200000" scaled="1"/>
            </a:gradFill>
            <a:ln w="9525" cap="flat" cmpd="sng" algn="ctr">
              <a:solidFill>
                <a:srgbClr val="E628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100" kern="0" dirty="0">
                  <a:solidFill>
                    <a:srgbClr val="000000"/>
                  </a:solidFill>
                  <a:latin typeface="Calibri" pitchFamily="34" charset="0"/>
                  <a:cs typeface="Calibri" pitchFamily="34" charset="0"/>
                </a:rPr>
                <a:t>XLS</a:t>
              </a:r>
            </a:p>
          </p:txBody>
        </p:sp>
        <p:sp>
          <p:nvSpPr>
            <p:cNvPr id="39" name="Rounded Rectangle 12"/>
            <p:cNvSpPr/>
            <p:nvPr/>
          </p:nvSpPr>
          <p:spPr bwMode="auto">
            <a:xfrm>
              <a:off x="930947" y="3212976"/>
              <a:ext cx="1009649" cy="360363"/>
            </a:xfrm>
            <a:prstGeom prst="roundRect">
              <a:avLst/>
            </a:prstGeom>
            <a:gradFill rotWithShape="1">
              <a:gsLst>
                <a:gs pos="0">
                  <a:srgbClr val="E62859">
                    <a:tint val="50000"/>
                    <a:satMod val="300000"/>
                  </a:srgbClr>
                </a:gs>
                <a:gs pos="35000">
                  <a:srgbClr val="E62859">
                    <a:tint val="37000"/>
                    <a:satMod val="300000"/>
                  </a:srgbClr>
                </a:gs>
                <a:gs pos="100000">
                  <a:srgbClr val="E62859">
                    <a:tint val="15000"/>
                    <a:satMod val="350000"/>
                  </a:srgbClr>
                </a:gs>
              </a:gsLst>
              <a:lin ang="16200000" scaled="1"/>
            </a:gradFill>
            <a:ln w="9525" cap="flat" cmpd="sng" algn="ctr">
              <a:solidFill>
                <a:srgbClr val="E628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DAT </a:t>
              </a:r>
              <a:r>
                <a:rPr lang="en-GB" sz="1200" kern="0" dirty="0" err="1">
                  <a:solidFill>
                    <a:srgbClr val="000000"/>
                  </a:solidFill>
                  <a:latin typeface="Calibri" pitchFamily="34" charset="0"/>
                  <a:cs typeface="Calibri" pitchFamily="34" charset="0"/>
                </a:rPr>
                <a:t>soubory</a:t>
              </a:r>
              <a:endParaRPr lang="en-GB" sz="1200" kern="0" dirty="0">
                <a:solidFill>
                  <a:srgbClr val="000000"/>
                </a:solidFill>
                <a:latin typeface="Calibri" pitchFamily="34" charset="0"/>
                <a:cs typeface="Calibri" pitchFamily="34" charset="0"/>
              </a:endParaRPr>
            </a:p>
          </p:txBody>
        </p:sp>
        <p:sp>
          <p:nvSpPr>
            <p:cNvPr id="40" name="Rounded Rectangle 12"/>
            <p:cNvSpPr/>
            <p:nvPr/>
          </p:nvSpPr>
          <p:spPr bwMode="auto">
            <a:xfrm>
              <a:off x="1043608" y="3500685"/>
              <a:ext cx="1009649" cy="360363"/>
            </a:xfrm>
            <a:prstGeom prst="roundRect">
              <a:avLst/>
            </a:prstGeom>
            <a:gradFill rotWithShape="1">
              <a:gsLst>
                <a:gs pos="0">
                  <a:srgbClr val="E62859">
                    <a:tint val="50000"/>
                    <a:satMod val="300000"/>
                  </a:srgbClr>
                </a:gs>
                <a:gs pos="35000">
                  <a:srgbClr val="E62859">
                    <a:tint val="37000"/>
                    <a:satMod val="300000"/>
                  </a:srgbClr>
                </a:gs>
                <a:gs pos="100000">
                  <a:srgbClr val="E62859">
                    <a:tint val="15000"/>
                    <a:satMod val="350000"/>
                  </a:srgbClr>
                </a:gs>
              </a:gsLst>
              <a:lin ang="16200000" scaled="1"/>
            </a:gradFill>
            <a:ln w="9525" cap="flat" cmpd="sng" algn="ctr">
              <a:solidFill>
                <a:srgbClr val="E628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CSV </a:t>
              </a:r>
              <a:r>
                <a:rPr lang="en-GB" sz="1200" kern="0" dirty="0" err="1">
                  <a:solidFill>
                    <a:srgbClr val="000000"/>
                  </a:solidFill>
                  <a:latin typeface="Calibri" pitchFamily="34" charset="0"/>
                  <a:cs typeface="Calibri" pitchFamily="34" charset="0"/>
                </a:rPr>
                <a:t>soubory</a:t>
              </a:r>
              <a:endParaRPr lang="en-GB" sz="1200" kern="0" dirty="0">
                <a:solidFill>
                  <a:srgbClr val="000000"/>
                </a:solidFill>
                <a:latin typeface="Calibri" pitchFamily="34" charset="0"/>
                <a:cs typeface="Calibri" pitchFamily="34" charset="0"/>
              </a:endParaRPr>
            </a:p>
          </p:txBody>
        </p:sp>
        <p:sp>
          <p:nvSpPr>
            <p:cNvPr id="41" name="Rounded Rectangle 12"/>
            <p:cNvSpPr/>
            <p:nvPr/>
          </p:nvSpPr>
          <p:spPr bwMode="auto">
            <a:xfrm>
              <a:off x="755576" y="4220765"/>
              <a:ext cx="1008112" cy="576387"/>
            </a:xfrm>
            <a:prstGeom prst="roundRect">
              <a:avLst/>
            </a:prstGeom>
            <a:gradFill rotWithShape="1">
              <a:gsLst>
                <a:gs pos="0">
                  <a:srgbClr val="E62859">
                    <a:tint val="50000"/>
                    <a:satMod val="300000"/>
                  </a:srgbClr>
                </a:gs>
                <a:gs pos="35000">
                  <a:srgbClr val="E62859">
                    <a:tint val="37000"/>
                    <a:satMod val="300000"/>
                  </a:srgbClr>
                </a:gs>
                <a:gs pos="100000">
                  <a:srgbClr val="E62859">
                    <a:tint val="15000"/>
                    <a:satMod val="350000"/>
                  </a:srgbClr>
                </a:gs>
              </a:gsLst>
              <a:lin ang="16200000" scaled="1"/>
            </a:gradFill>
            <a:ln w="9525" cap="flat" cmpd="sng" algn="ctr">
              <a:solidFill>
                <a:srgbClr val="E628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CDR a </a:t>
              </a:r>
              <a:r>
                <a:rPr lang="en-GB" sz="1200" kern="0" dirty="0" err="1">
                  <a:solidFill>
                    <a:srgbClr val="000000"/>
                  </a:solidFill>
                  <a:latin typeface="Calibri" pitchFamily="34" charset="0"/>
                  <a:cs typeface="Calibri" pitchFamily="34" charset="0"/>
                </a:rPr>
                <a:t>jiné</a:t>
              </a:r>
              <a:r>
                <a:rPr lang="en-GB" sz="1200" kern="0" dirty="0">
                  <a:solidFill>
                    <a:srgbClr val="000000"/>
                  </a:solidFill>
                  <a:latin typeface="Calibri" pitchFamily="34" charset="0"/>
                  <a:cs typeface="Calibri" pitchFamily="34" charset="0"/>
                </a:rPr>
                <a:t> </a:t>
              </a:r>
              <a:r>
                <a:rPr lang="en-GB" sz="1200" kern="0" dirty="0" err="1">
                  <a:solidFill>
                    <a:srgbClr val="000000"/>
                  </a:solidFill>
                  <a:latin typeface="Calibri" pitchFamily="34" charset="0"/>
                  <a:cs typeface="Calibri" pitchFamily="34" charset="0"/>
                </a:rPr>
                <a:t>typy</a:t>
              </a:r>
              <a:endParaRPr lang="en-GB" sz="1200" kern="0" dirty="0">
                <a:solidFill>
                  <a:srgbClr val="000000"/>
                </a:solidFill>
                <a:latin typeface="Calibri" pitchFamily="34" charset="0"/>
                <a:cs typeface="Calibri" pitchFamily="34" charset="0"/>
              </a:endParaRPr>
            </a:p>
          </p:txBody>
        </p:sp>
      </p:grpSp>
      <p:sp>
        <p:nvSpPr>
          <p:cNvPr id="2" name="Title 1"/>
          <p:cNvSpPr>
            <a:spLocks noGrp="1"/>
          </p:cNvSpPr>
          <p:nvPr>
            <p:ph type="title"/>
          </p:nvPr>
        </p:nvSpPr>
        <p:spPr/>
        <p:txBody>
          <a:bodyPr>
            <a:normAutofit/>
          </a:bodyPr>
          <a:lstStyle/>
          <a:p>
            <a:r>
              <a:rPr lang="cs-CZ" dirty="0"/>
              <a:t>Architektura tradičního BI</a:t>
            </a:r>
            <a:br>
              <a:rPr lang="cs-CZ" dirty="0"/>
            </a:b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3401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49" y="-207962"/>
            <a:ext cx="9467851" cy="709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6"/>
          <p:cNvSpPr>
            <a:spLocks noChangeArrowheads="1"/>
          </p:cNvSpPr>
          <p:nvPr/>
        </p:nvSpPr>
        <p:spPr bwMode="auto">
          <a:xfrm>
            <a:off x="2855913" y="908051"/>
            <a:ext cx="62849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GB" altLang="cs-CZ" sz="1600" b="1" dirty="0" err="1">
                <a:solidFill>
                  <a:srgbClr val="FF6600"/>
                </a:solidFill>
              </a:rPr>
              <a:t>Základní</a:t>
            </a:r>
            <a:r>
              <a:rPr lang="en-GB" altLang="cs-CZ" sz="1600" b="1" dirty="0">
                <a:solidFill>
                  <a:srgbClr val="FF6600"/>
                </a:solidFill>
              </a:rPr>
              <a:t> </a:t>
            </a:r>
            <a:r>
              <a:rPr lang="en-GB" altLang="cs-CZ" sz="1600" b="1" dirty="0" err="1">
                <a:solidFill>
                  <a:srgbClr val="FF6600"/>
                </a:solidFill>
              </a:rPr>
              <a:t>pojmy</a:t>
            </a:r>
            <a:r>
              <a:rPr lang="en-GB" altLang="cs-CZ" sz="1600" b="1" dirty="0">
                <a:solidFill>
                  <a:srgbClr val="FF6600"/>
                </a:solidFill>
              </a:rPr>
              <a:t> a </a:t>
            </a:r>
            <a:r>
              <a:rPr lang="en-GB" altLang="cs-CZ" sz="1600" b="1" dirty="0" err="1">
                <a:solidFill>
                  <a:srgbClr val="FF6600"/>
                </a:solidFill>
              </a:rPr>
              <a:t>principy</a:t>
            </a:r>
            <a:r>
              <a:rPr lang="en-GB" altLang="cs-CZ" sz="1600" b="1" dirty="0">
                <a:solidFill>
                  <a:srgbClr val="FF6600"/>
                </a:solidFill>
              </a:rPr>
              <a:t> DWH</a:t>
            </a:r>
          </a:p>
        </p:txBody>
      </p:sp>
      <p:sp>
        <p:nvSpPr>
          <p:cNvPr id="5" name="Content Placeholder 2"/>
          <p:cNvSpPr txBox="1">
            <a:spLocks/>
          </p:cNvSpPr>
          <p:nvPr/>
        </p:nvSpPr>
        <p:spPr bwMode="auto">
          <a:xfrm>
            <a:off x="1866899" y="1599715"/>
            <a:ext cx="8514000" cy="468052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342900" indent="-342900" algn="l" rtl="0" eaLnBrk="1" fontAlgn="base" hangingPunct="1">
              <a:lnSpc>
                <a:spcPct val="90000"/>
              </a:lnSpc>
              <a:spcBef>
                <a:spcPts val="500"/>
              </a:spcBef>
              <a:spcAft>
                <a:spcPct val="0"/>
              </a:spcAft>
              <a:buChar char="•"/>
              <a:defRPr sz="2400" kern="0" spc="0" baseline="0">
                <a:solidFill>
                  <a:schemeClr val="tx1"/>
                </a:solidFill>
                <a:latin typeface="+mn-lt"/>
                <a:ea typeface="+mn-ea"/>
                <a:cs typeface="+mn-cs"/>
              </a:defRPr>
            </a:lvl1pPr>
            <a:lvl2pPr marL="742950" indent="-285750" algn="l" rtl="0" eaLnBrk="1" fontAlgn="base" hangingPunct="1">
              <a:lnSpc>
                <a:spcPct val="90000"/>
              </a:lnSpc>
              <a:spcBef>
                <a:spcPts val="500"/>
              </a:spcBef>
              <a:spcAft>
                <a:spcPct val="0"/>
              </a:spcAft>
              <a:buChar char="•"/>
              <a:defRPr sz="2000" kern="0" spc="0" baseline="0">
                <a:solidFill>
                  <a:schemeClr val="tx1"/>
                </a:solidFill>
                <a:latin typeface="+mn-lt"/>
              </a:defRPr>
            </a:lvl2pPr>
            <a:lvl3pPr marL="1143000" indent="-228600" algn="l" rtl="0" eaLnBrk="1" fontAlgn="base" hangingPunct="1">
              <a:lnSpc>
                <a:spcPct val="90000"/>
              </a:lnSpc>
              <a:spcBef>
                <a:spcPts val="500"/>
              </a:spcBef>
              <a:spcAft>
                <a:spcPct val="0"/>
              </a:spcAft>
              <a:buChar char="•"/>
              <a:defRPr sz="1800" kern="0" spc="0" baseline="0">
                <a:solidFill>
                  <a:schemeClr val="tx1"/>
                </a:solidFill>
                <a:latin typeface="+mn-lt"/>
              </a:defRPr>
            </a:lvl3pPr>
            <a:lvl4pPr marL="1600200" indent="-228600" algn="l" rtl="0" eaLnBrk="1" fontAlgn="base" hangingPunct="1">
              <a:lnSpc>
                <a:spcPct val="90000"/>
              </a:lnSpc>
              <a:spcBef>
                <a:spcPts val="500"/>
              </a:spcBef>
              <a:spcAft>
                <a:spcPct val="0"/>
              </a:spcAft>
              <a:buChar char="•"/>
              <a:defRPr sz="1800" kern="0" spc="0" baseline="0">
                <a:solidFill>
                  <a:schemeClr val="tx1"/>
                </a:solidFill>
                <a:latin typeface="+mn-lt"/>
              </a:defRPr>
            </a:lvl4pPr>
            <a:lvl5pPr marL="2057400" indent="-228600" algn="l" rtl="0" eaLnBrk="1" fontAlgn="base" hangingPunct="1">
              <a:lnSpc>
                <a:spcPct val="90000"/>
              </a:lnSpc>
              <a:spcBef>
                <a:spcPts val="500"/>
              </a:spcBef>
              <a:spcAft>
                <a:spcPct val="0"/>
              </a:spcAft>
              <a:buChar char="•"/>
              <a:defRPr sz="1800" kern="0" spc="0" baseline="0">
                <a:solidFill>
                  <a:schemeClr val="tx1"/>
                </a:solidFill>
                <a:latin typeface="+mn-lt"/>
              </a:defRPr>
            </a:lvl5pPr>
            <a:lvl6pPr marL="2514600" indent="-228600" algn="l" rtl="0" eaLnBrk="1" fontAlgn="base" hangingPunct="1">
              <a:spcBef>
                <a:spcPts val="500"/>
              </a:spcBef>
              <a:spcAft>
                <a:spcPct val="0"/>
              </a:spcAft>
              <a:buChar char="•"/>
              <a:defRPr sz="2200">
                <a:solidFill>
                  <a:schemeClr val="tx1"/>
                </a:solidFill>
                <a:latin typeface="+mn-lt"/>
              </a:defRPr>
            </a:lvl6pPr>
            <a:lvl7pPr marL="2971800" indent="-228600" algn="l" rtl="0" eaLnBrk="1" fontAlgn="base" hangingPunct="1">
              <a:spcBef>
                <a:spcPts val="500"/>
              </a:spcBef>
              <a:spcAft>
                <a:spcPct val="0"/>
              </a:spcAft>
              <a:buChar char="•"/>
              <a:defRPr sz="2200">
                <a:solidFill>
                  <a:schemeClr val="tx1"/>
                </a:solidFill>
                <a:latin typeface="+mn-lt"/>
              </a:defRPr>
            </a:lvl7pPr>
            <a:lvl8pPr marL="3429000" indent="-228600" algn="l" rtl="0" eaLnBrk="1" fontAlgn="base" hangingPunct="1">
              <a:spcBef>
                <a:spcPts val="500"/>
              </a:spcBef>
              <a:spcAft>
                <a:spcPct val="0"/>
              </a:spcAft>
              <a:buChar char="•"/>
              <a:defRPr sz="2200">
                <a:solidFill>
                  <a:schemeClr val="tx1"/>
                </a:solidFill>
                <a:latin typeface="+mn-lt"/>
              </a:defRPr>
            </a:lvl8pPr>
            <a:lvl9pPr marL="3886200" indent="-228600" algn="l" rtl="0" eaLnBrk="1" fontAlgn="base" hangingPunct="1">
              <a:spcBef>
                <a:spcPts val="500"/>
              </a:spcBef>
              <a:spcAft>
                <a:spcPct val="0"/>
              </a:spcAft>
              <a:buChar char="•"/>
              <a:defRPr sz="2200">
                <a:solidFill>
                  <a:schemeClr val="tx1"/>
                </a:solidFill>
                <a:latin typeface="+mn-lt"/>
              </a:defRPr>
            </a:lvl9pPr>
          </a:lstStyle>
          <a:p>
            <a:pPr marL="1142971" lvl="2" indent="-228594" defTabSz="914377">
              <a:defRPr/>
            </a:pPr>
            <a:r>
              <a:rPr lang="en-GB" sz="2000" dirty="0">
                <a:solidFill>
                  <a:srgbClr val="000000"/>
                </a:solidFill>
                <a:latin typeface="Calibri" pitchFamily="34" charset="0"/>
                <a:cs typeface="Calibri" pitchFamily="34" charset="0"/>
              </a:rPr>
              <a:t>DWH – Data Warehouse</a:t>
            </a:r>
          </a:p>
          <a:p>
            <a:pPr marL="1600160" lvl="3" indent="-228594" defTabSz="914377">
              <a:buNone/>
              <a:defRPr/>
            </a:pPr>
            <a:r>
              <a:rPr lang="en-GB" sz="1600" dirty="0" err="1">
                <a:solidFill>
                  <a:srgbClr val="000000"/>
                </a:solidFill>
                <a:latin typeface="Calibri" pitchFamily="34" charset="0"/>
                <a:cs typeface="Calibri" pitchFamily="34" charset="0"/>
              </a:rPr>
              <a:t>Úložiště</a:t>
            </a:r>
            <a:r>
              <a:rPr lang="en-GB" sz="1600" dirty="0">
                <a:solidFill>
                  <a:srgbClr val="000000"/>
                </a:solidFill>
                <a:latin typeface="Calibri" pitchFamily="34" charset="0"/>
                <a:cs typeface="Calibri" pitchFamily="34" charset="0"/>
              </a:rPr>
              <a:t> </a:t>
            </a:r>
            <a:r>
              <a:rPr lang="en-GB" sz="1600" dirty="0" err="1">
                <a:solidFill>
                  <a:srgbClr val="000000"/>
                </a:solidFill>
                <a:latin typeface="Calibri" pitchFamily="34" charset="0"/>
                <a:cs typeface="Calibri" pitchFamily="34" charset="0"/>
              </a:rPr>
              <a:t>dat</a:t>
            </a:r>
            <a:r>
              <a:rPr lang="en-GB" sz="1600" dirty="0">
                <a:solidFill>
                  <a:srgbClr val="000000"/>
                </a:solidFill>
                <a:latin typeface="Calibri" pitchFamily="34" charset="0"/>
                <a:cs typeface="Calibri" pitchFamily="34" charset="0"/>
              </a:rPr>
              <a:t> pro </a:t>
            </a:r>
            <a:r>
              <a:rPr lang="en-GB" sz="1600" dirty="0" err="1">
                <a:solidFill>
                  <a:srgbClr val="000000"/>
                </a:solidFill>
                <a:latin typeface="Calibri" pitchFamily="34" charset="0"/>
                <a:cs typeface="Calibri" pitchFamily="34" charset="0"/>
              </a:rPr>
              <a:t>potřeby</a:t>
            </a:r>
            <a:r>
              <a:rPr lang="en-GB" sz="1600" dirty="0">
                <a:solidFill>
                  <a:srgbClr val="000000"/>
                </a:solidFill>
                <a:latin typeface="Calibri" pitchFamily="34" charset="0"/>
                <a:cs typeface="Calibri" pitchFamily="34" charset="0"/>
              </a:rPr>
              <a:t> </a:t>
            </a:r>
            <a:r>
              <a:rPr lang="en-GB" sz="1600" dirty="0" err="1">
                <a:solidFill>
                  <a:srgbClr val="000000"/>
                </a:solidFill>
                <a:latin typeface="Calibri" pitchFamily="34" charset="0"/>
                <a:cs typeface="Calibri" pitchFamily="34" charset="0"/>
              </a:rPr>
              <a:t>reportingu</a:t>
            </a:r>
            <a:r>
              <a:rPr lang="en-GB" sz="1600" dirty="0">
                <a:solidFill>
                  <a:srgbClr val="000000"/>
                </a:solidFill>
                <a:latin typeface="Calibri" pitchFamily="34" charset="0"/>
                <a:cs typeface="Calibri" pitchFamily="34" charset="0"/>
              </a:rPr>
              <a:t>, </a:t>
            </a:r>
            <a:r>
              <a:rPr lang="en-GB" sz="1600" dirty="0" err="1">
                <a:solidFill>
                  <a:srgbClr val="000000"/>
                </a:solidFill>
                <a:latin typeface="Calibri" pitchFamily="34" charset="0"/>
                <a:cs typeface="Calibri" pitchFamily="34" charset="0"/>
              </a:rPr>
              <a:t>analýz</a:t>
            </a:r>
            <a:r>
              <a:rPr lang="en-GB" sz="1600" dirty="0">
                <a:solidFill>
                  <a:srgbClr val="000000"/>
                </a:solidFill>
                <a:latin typeface="Calibri" pitchFamily="34" charset="0"/>
                <a:cs typeface="Calibri" pitchFamily="34" charset="0"/>
              </a:rPr>
              <a:t>, </a:t>
            </a:r>
            <a:r>
              <a:rPr lang="en-GB" sz="1600" dirty="0" err="1">
                <a:solidFill>
                  <a:srgbClr val="000000"/>
                </a:solidFill>
                <a:latin typeface="Calibri" pitchFamily="34" charset="0"/>
                <a:cs typeface="Calibri" pitchFamily="34" charset="0"/>
              </a:rPr>
              <a:t>archivace</a:t>
            </a:r>
            <a:r>
              <a:rPr lang="en-GB" sz="1600" dirty="0">
                <a:solidFill>
                  <a:srgbClr val="000000"/>
                </a:solidFill>
                <a:latin typeface="Calibri" pitchFamily="34" charset="0"/>
                <a:cs typeface="Calibri" pitchFamily="34" charset="0"/>
              </a:rPr>
              <a:t> a </a:t>
            </a:r>
            <a:r>
              <a:rPr lang="en-GB" sz="1600" dirty="0" err="1">
                <a:solidFill>
                  <a:srgbClr val="000000"/>
                </a:solidFill>
                <a:latin typeface="Calibri" pitchFamily="34" charset="0"/>
                <a:cs typeface="Calibri" pitchFamily="34" charset="0"/>
              </a:rPr>
              <a:t>konsolidace</a:t>
            </a:r>
            <a:r>
              <a:rPr lang="en-GB" sz="1600" dirty="0">
                <a:solidFill>
                  <a:srgbClr val="000000"/>
                </a:solidFill>
                <a:latin typeface="Calibri" pitchFamily="34" charset="0"/>
                <a:cs typeface="Calibri" pitchFamily="34" charset="0"/>
              </a:rPr>
              <a:t> </a:t>
            </a:r>
            <a:r>
              <a:rPr lang="en-GB" sz="1600" dirty="0" err="1">
                <a:solidFill>
                  <a:srgbClr val="000000"/>
                </a:solidFill>
                <a:latin typeface="Calibri" pitchFamily="34" charset="0"/>
                <a:cs typeface="Calibri" pitchFamily="34" charset="0"/>
              </a:rPr>
              <a:t>firemních</a:t>
            </a:r>
            <a:r>
              <a:rPr lang="en-GB" sz="1600" dirty="0">
                <a:solidFill>
                  <a:srgbClr val="000000"/>
                </a:solidFill>
                <a:latin typeface="Calibri" pitchFamily="34" charset="0"/>
                <a:cs typeface="Calibri" pitchFamily="34" charset="0"/>
              </a:rPr>
              <a:t> </a:t>
            </a:r>
            <a:r>
              <a:rPr lang="en-GB" sz="1600" dirty="0" err="1">
                <a:solidFill>
                  <a:srgbClr val="000000"/>
                </a:solidFill>
                <a:latin typeface="Calibri" pitchFamily="34" charset="0"/>
                <a:cs typeface="Calibri" pitchFamily="34" charset="0"/>
              </a:rPr>
              <a:t>dat</a:t>
            </a:r>
            <a:endParaRPr lang="en-GB" sz="1600" dirty="0">
              <a:solidFill>
                <a:srgbClr val="000000"/>
              </a:solidFill>
              <a:latin typeface="Calibri" pitchFamily="34" charset="0"/>
              <a:cs typeface="Calibri" pitchFamily="34" charset="0"/>
            </a:endParaRPr>
          </a:p>
          <a:p>
            <a:pPr marL="1142971" lvl="2" indent="-228594" defTabSz="914377">
              <a:defRPr/>
            </a:pPr>
            <a:r>
              <a:rPr lang="en-GB" sz="2000" dirty="0">
                <a:solidFill>
                  <a:srgbClr val="000000"/>
                </a:solidFill>
                <a:latin typeface="Calibri" pitchFamily="34" charset="0"/>
                <a:cs typeface="Calibri" pitchFamily="34" charset="0"/>
              </a:rPr>
              <a:t>Kimball vs. </a:t>
            </a:r>
            <a:r>
              <a:rPr lang="en-GB" sz="2000" dirty="0" err="1">
                <a:solidFill>
                  <a:srgbClr val="000000"/>
                </a:solidFill>
                <a:latin typeface="Calibri" pitchFamily="34" charset="0"/>
                <a:cs typeface="Calibri" pitchFamily="34" charset="0"/>
              </a:rPr>
              <a:t>Inmon</a:t>
            </a:r>
            <a:endParaRPr lang="en-GB" sz="2000" dirty="0">
              <a:solidFill>
                <a:srgbClr val="000000"/>
              </a:solidFill>
              <a:latin typeface="Calibri" pitchFamily="34" charset="0"/>
              <a:cs typeface="Calibri" pitchFamily="34" charset="0"/>
            </a:endParaRPr>
          </a:p>
          <a:p>
            <a:pPr marL="1600160" lvl="3" indent="-228594" defTabSz="914377">
              <a:buNone/>
              <a:defRPr/>
            </a:pPr>
            <a:r>
              <a:rPr lang="en-GB" sz="1600" dirty="0" err="1">
                <a:solidFill>
                  <a:srgbClr val="000000"/>
                </a:solidFill>
                <a:latin typeface="Calibri" pitchFamily="34" charset="0"/>
                <a:cs typeface="Calibri" pitchFamily="34" charset="0"/>
              </a:rPr>
              <a:t>Metodologické</a:t>
            </a:r>
            <a:r>
              <a:rPr lang="en-GB" sz="1600" dirty="0">
                <a:solidFill>
                  <a:srgbClr val="000000"/>
                </a:solidFill>
                <a:latin typeface="Calibri" pitchFamily="34" charset="0"/>
                <a:cs typeface="Calibri" pitchFamily="34" charset="0"/>
              </a:rPr>
              <a:t> </a:t>
            </a:r>
            <a:r>
              <a:rPr lang="en-GB" sz="1600" dirty="0" err="1">
                <a:solidFill>
                  <a:srgbClr val="000000"/>
                </a:solidFill>
                <a:latin typeface="Calibri" pitchFamily="34" charset="0"/>
                <a:cs typeface="Calibri" pitchFamily="34" charset="0"/>
              </a:rPr>
              <a:t>přístupy</a:t>
            </a:r>
            <a:r>
              <a:rPr lang="en-GB" sz="1600" dirty="0">
                <a:solidFill>
                  <a:srgbClr val="000000"/>
                </a:solidFill>
                <a:latin typeface="Calibri" pitchFamily="34" charset="0"/>
                <a:cs typeface="Calibri" pitchFamily="34" charset="0"/>
              </a:rPr>
              <a:t> k DWH (</a:t>
            </a:r>
            <a:r>
              <a:rPr lang="en-GB" sz="1600" dirty="0" err="1">
                <a:solidFill>
                  <a:srgbClr val="000000"/>
                </a:solidFill>
                <a:latin typeface="Calibri" pitchFamily="34" charset="0"/>
                <a:cs typeface="Calibri" pitchFamily="34" charset="0"/>
              </a:rPr>
              <a:t>datové</a:t>
            </a:r>
            <a:r>
              <a:rPr lang="en-GB" sz="1600" dirty="0">
                <a:solidFill>
                  <a:srgbClr val="000000"/>
                </a:solidFill>
                <a:latin typeface="Calibri" pitchFamily="34" charset="0"/>
                <a:cs typeface="Calibri" pitchFamily="34" charset="0"/>
              </a:rPr>
              <a:t> </a:t>
            </a:r>
            <a:r>
              <a:rPr lang="en-GB" sz="1600" dirty="0" err="1">
                <a:solidFill>
                  <a:srgbClr val="000000"/>
                </a:solidFill>
                <a:latin typeface="Calibri" pitchFamily="34" charset="0"/>
                <a:cs typeface="Calibri" pitchFamily="34" charset="0"/>
              </a:rPr>
              <a:t>modely</a:t>
            </a:r>
            <a:r>
              <a:rPr lang="en-GB" sz="1600" dirty="0">
                <a:solidFill>
                  <a:srgbClr val="000000"/>
                </a:solidFill>
                <a:latin typeface="Calibri" pitchFamily="34" charset="0"/>
                <a:cs typeface="Calibri" pitchFamily="34" charset="0"/>
              </a:rPr>
              <a:t>)</a:t>
            </a:r>
          </a:p>
          <a:p>
            <a:pPr marL="1142971" lvl="2" indent="-228594" defTabSz="914377">
              <a:defRPr/>
            </a:pPr>
            <a:r>
              <a:rPr lang="en-GB" sz="2000" dirty="0" err="1">
                <a:solidFill>
                  <a:srgbClr val="000000"/>
                </a:solidFill>
                <a:latin typeface="Calibri" pitchFamily="34" charset="0"/>
                <a:cs typeface="Calibri" pitchFamily="34" charset="0"/>
              </a:rPr>
              <a:t>Databázové</a:t>
            </a:r>
            <a:r>
              <a:rPr lang="en-GB" sz="2000" dirty="0">
                <a:solidFill>
                  <a:srgbClr val="000000"/>
                </a:solidFill>
                <a:latin typeface="Calibri" pitchFamily="34" charset="0"/>
                <a:cs typeface="Calibri" pitchFamily="34" charset="0"/>
              </a:rPr>
              <a:t> </a:t>
            </a:r>
            <a:r>
              <a:rPr lang="en-GB" sz="2000" dirty="0" err="1">
                <a:solidFill>
                  <a:srgbClr val="000000"/>
                </a:solidFill>
                <a:latin typeface="Calibri" pitchFamily="34" charset="0"/>
                <a:cs typeface="Calibri" pitchFamily="34" charset="0"/>
              </a:rPr>
              <a:t>systémy</a:t>
            </a:r>
            <a:r>
              <a:rPr lang="en-GB" sz="2000" dirty="0">
                <a:solidFill>
                  <a:srgbClr val="000000"/>
                </a:solidFill>
                <a:latin typeface="Calibri" pitchFamily="34" charset="0"/>
                <a:cs typeface="Calibri" pitchFamily="34" charset="0"/>
              </a:rPr>
              <a:t> </a:t>
            </a:r>
          </a:p>
          <a:p>
            <a:pPr marL="1600160" lvl="3" indent="-228594" defTabSz="914377">
              <a:buNone/>
              <a:defRPr/>
            </a:pPr>
            <a:r>
              <a:rPr lang="en-GB" sz="1600" dirty="0" err="1">
                <a:solidFill>
                  <a:srgbClr val="000000"/>
                </a:solidFill>
                <a:latin typeface="Calibri" pitchFamily="34" charset="0"/>
                <a:cs typeface="Calibri" pitchFamily="34" charset="0"/>
              </a:rPr>
              <a:t>tradiční</a:t>
            </a:r>
            <a:r>
              <a:rPr lang="en-GB" sz="1600" dirty="0">
                <a:solidFill>
                  <a:srgbClr val="000000"/>
                </a:solidFill>
                <a:latin typeface="Calibri" pitchFamily="34" charset="0"/>
                <a:cs typeface="Calibri" pitchFamily="34" charset="0"/>
              </a:rPr>
              <a:t> RDBMS, MPP (SNA), </a:t>
            </a:r>
            <a:r>
              <a:rPr lang="en-GB" sz="1600" dirty="0" err="1">
                <a:solidFill>
                  <a:srgbClr val="000000"/>
                </a:solidFill>
                <a:latin typeface="Calibri" pitchFamily="34" charset="0"/>
                <a:cs typeface="Calibri" pitchFamily="34" charset="0"/>
              </a:rPr>
              <a:t>sloupcové</a:t>
            </a:r>
            <a:endParaRPr lang="en-GB" sz="1600" dirty="0">
              <a:solidFill>
                <a:srgbClr val="000000"/>
              </a:solidFill>
              <a:latin typeface="Calibri" pitchFamily="34" charset="0"/>
              <a:cs typeface="Calibri" pitchFamily="34" charset="0"/>
            </a:endParaRPr>
          </a:p>
          <a:p>
            <a:pPr marL="1142971" lvl="2" indent="-228594" defTabSz="914377">
              <a:defRPr/>
            </a:pPr>
            <a:r>
              <a:rPr lang="en-GB" sz="2000" dirty="0" err="1">
                <a:solidFill>
                  <a:srgbClr val="000000"/>
                </a:solidFill>
                <a:latin typeface="Calibri" pitchFamily="34" charset="0"/>
                <a:cs typeface="Calibri" pitchFamily="34" charset="0"/>
              </a:rPr>
              <a:t>Skladba</a:t>
            </a:r>
            <a:r>
              <a:rPr lang="en-GB" sz="2000" dirty="0">
                <a:solidFill>
                  <a:srgbClr val="000000"/>
                </a:solidFill>
                <a:latin typeface="Calibri" pitchFamily="34" charset="0"/>
                <a:cs typeface="Calibri" pitchFamily="34" charset="0"/>
              </a:rPr>
              <a:t> </a:t>
            </a:r>
            <a:r>
              <a:rPr lang="en-GB" sz="2000" dirty="0" err="1">
                <a:solidFill>
                  <a:srgbClr val="000000"/>
                </a:solidFill>
                <a:latin typeface="Calibri" pitchFamily="34" charset="0"/>
                <a:cs typeface="Calibri" pitchFamily="34" charset="0"/>
              </a:rPr>
              <a:t>datových</a:t>
            </a:r>
            <a:r>
              <a:rPr lang="en-GB" sz="2000" dirty="0">
                <a:solidFill>
                  <a:srgbClr val="000000"/>
                </a:solidFill>
                <a:latin typeface="Calibri" pitchFamily="34" charset="0"/>
                <a:cs typeface="Calibri" pitchFamily="34" charset="0"/>
              </a:rPr>
              <a:t> </a:t>
            </a:r>
            <a:r>
              <a:rPr lang="en-GB" sz="2000" dirty="0" err="1">
                <a:solidFill>
                  <a:srgbClr val="000000"/>
                </a:solidFill>
                <a:latin typeface="Calibri" pitchFamily="34" charset="0"/>
                <a:cs typeface="Calibri" pitchFamily="34" charset="0"/>
              </a:rPr>
              <a:t>skladů</a:t>
            </a:r>
            <a:r>
              <a:rPr lang="en-GB" sz="2000" dirty="0">
                <a:solidFill>
                  <a:srgbClr val="000000"/>
                </a:solidFill>
                <a:latin typeface="Calibri" pitchFamily="34" charset="0"/>
                <a:cs typeface="Calibri" pitchFamily="34" charset="0"/>
              </a:rPr>
              <a:t> </a:t>
            </a:r>
          </a:p>
          <a:p>
            <a:pPr lvl="3">
              <a:defRPr/>
            </a:pPr>
            <a:r>
              <a:rPr lang="en-GB" sz="1600" dirty="0">
                <a:solidFill>
                  <a:srgbClr val="000000"/>
                </a:solidFill>
                <a:latin typeface="Calibri" pitchFamily="34" charset="0"/>
                <a:cs typeface="Calibri" pitchFamily="34" charset="0"/>
              </a:rPr>
              <a:t>Stage / </a:t>
            </a:r>
            <a:r>
              <a:rPr lang="en-GB" sz="1600" dirty="0" err="1">
                <a:solidFill>
                  <a:srgbClr val="000000"/>
                </a:solidFill>
                <a:latin typeface="Calibri" pitchFamily="34" charset="0"/>
                <a:cs typeface="Calibri" pitchFamily="34" charset="0"/>
              </a:rPr>
              <a:t>DataStore</a:t>
            </a:r>
            <a:r>
              <a:rPr lang="en-GB" sz="1600" dirty="0">
                <a:solidFill>
                  <a:srgbClr val="000000"/>
                </a:solidFill>
                <a:latin typeface="Calibri" pitchFamily="34" charset="0"/>
                <a:cs typeface="Calibri" pitchFamily="34" charset="0"/>
              </a:rPr>
              <a:t> (</a:t>
            </a:r>
            <a:r>
              <a:rPr lang="en-GB" sz="1600" b="1" dirty="0">
                <a:solidFill>
                  <a:srgbClr val="000000"/>
                </a:solidFill>
                <a:latin typeface="Calibri" pitchFamily="34" charset="0"/>
                <a:cs typeface="Calibri" pitchFamily="34" charset="0"/>
              </a:rPr>
              <a:t>L0</a:t>
            </a:r>
            <a:r>
              <a:rPr lang="en-GB" sz="1600" dirty="0">
                <a:solidFill>
                  <a:srgbClr val="000000"/>
                </a:solidFill>
                <a:latin typeface="Calibri" pitchFamily="34" charset="0"/>
                <a:cs typeface="Calibri" pitchFamily="34" charset="0"/>
              </a:rPr>
              <a:t>) – </a:t>
            </a:r>
            <a:r>
              <a:rPr lang="en-GB" sz="1600" dirty="0" err="1">
                <a:solidFill>
                  <a:srgbClr val="000000"/>
                </a:solidFill>
                <a:latin typeface="Calibri" pitchFamily="34" charset="0"/>
                <a:cs typeface="Calibri" pitchFamily="34" charset="0"/>
              </a:rPr>
              <a:t>dočasný</a:t>
            </a:r>
            <a:r>
              <a:rPr lang="en-GB" sz="1600" dirty="0">
                <a:solidFill>
                  <a:srgbClr val="000000"/>
                </a:solidFill>
                <a:latin typeface="Calibri" pitchFamily="34" charset="0"/>
                <a:cs typeface="Calibri" pitchFamily="34" charset="0"/>
              </a:rPr>
              <a:t>/</a:t>
            </a:r>
            <a:r>
              <a:rPr lang="en-GB" sz="1600" dirty="0" err="1">
                <a:solidFill>
                  <a:srgbClr val="000000"/>
                </a:solidFill>
                <a:latin typeface="Calibri" pitchFamily="34" charset="0"/>
                <a:cs typeface="Calibri" pitchFamily="34" charset="0"/>
              </a:rPr>
              <a:t>trvalý</a:t>
            </a:r>
            <a:endParaRPr lang="en-GB" sz="1600" dirty="0">
              <a:solidFill>
                <a:srgbClr val="000000"/>
              </a:solidFill>
              <a:latin typeface="Calibri" pitchFamily="34" charset="0"/>
              <a:cs typeface="Calibri" pitchFamily="34" charset="0"/>
            </a:endParaRPr>
          </a:p>
          <a:p>
            <a:pPr marL="1371566" lvl="3" indent="0">
              <a:buNone/>
              <a:defRPr/>
            </a:pPr>
            <a:r>
              <a:rPr lang="en-GB" sz="1600" dirty="0">
                <a:solidFill>
                  <a:srgbClr val="000000"/>
                </a:solidFill>
                <a:latin typeface="Calibri" pitchFamily="34" charset="0"/>
                <a:cs typeface="Calibri" pitchFamily="34" charset="0"/>
              </a:rPr>
              <a:t> </a:t>
            </a:r>
            <a:r>
              <a:rPr lang="en-GB" sz="1600" dirty="0" err="1">
                <a:solidFill>
                  <a:srgbClr val="000000"/>
                </a:solidFill>
                <a:latin typeface="Calibri" pitchFamily="34" charset="0"/>
                <a:cs typeface="Calibri" pitchFamily="34" charset="0"/>
              </a:rPr>
              <a:t>obraz</a:t>
            </a:r>
            <a:r>
              <a:rPr lang="en-GB" sz="1600" dirty="0">
                <a:solidFill>
                  <a:srgbClr val="000000"/>
                </a:solidFill>
                <a:latin typeface="Calibri" pitchFamily="34" charset="0"/>
                <a:cs typeface="Calibri" pitchFamily="34" charset="0"/>
              </a:rPr>
              <a:t> </a:t>
            </a:r>
            <a:r>
              <a:rPr lang="en-GB" sz="1600" dirty="0" err="1">
                <a:solidFill>
                  <a:srgbClr val="000000"/>
                </a:solidFill>
                <a:latin typeface="Calibri" pitchFamily="34" charset="0"/>
                <a:cs typeface="Calibri" pitchFamily="34" charset="0"/>
              </a:rPr>
              <a:t>dat</a:t>
            </a:r>
            <a:r>
              <a:rPr lang="en-GB" sz="1600" dirty="0">
                <a:solidFill>
                  <a:srgbClr val="000000"/>
                </a:solidFill>
                <a:latin typeface="Calibri" pitchFamily="34" charset="0"/>
                <a:cs typeface="Calibri" pitchFamily="34" charset="0"/>
              </a:rPr>
              <a:t> v PS</a:t>
            </a:r>
          </a:p>
          <a:p>
            <a:pPr marL="1600160" lvl="3" indent="-228594" defTabSz="914377">
              <a:defRPr/>
            </a:pPr>
            <a:r>
              <a:rPr lang="en-GB" sz="1600" dirty="0">
                <a:solidFill>
                  <a:srgbClr val="000000"/>
                </a:solidFill>
                <a:latin typeface="Calibri" pitchFamily="34" charset="0"/>
                <a:cs typeface="Calibri" pitchFamily="34" charset="0"/>
              </a:rPr>
              <a:t>ADW (</a:t>
            </a:r>
            <a:r>
              <a:rPr lang="en-GB" sz="1600" b="1" dirty="0">
                <a:solidFill>
                  <a:srgbClr val="000000"/>
                </a:solidFill>
                <a:latin typeface="Calibri" pitchFamily="34" charset="0"/>
                <a:cs typeface="Calibri" pitchFamily="34" charset="0"/>
              </a:rPr>
              <a:t>L1</a:t>
            </a:r>
            <a:r>
              <a:rPr lang="en-GB" sz="1600" dirty="0">
                <a:solidFill>
                  <a:srgbClr val="000000"/>
                </a:solidFill>
                <a:latin typeface="Calibri" pitchFamily="34" charset="0"/>
                <a:cs typeface="Calibri" pitchFamily="34" charset="0"/>
              </a:rPr>
              <a:t>) – </a:t>
            </a:r>
            <a:r>
              <a:rPr lang="en-GB" sz="1600" dirty="0" err="1">
                <a:solidFill>
                  <a:srgbClr val="000000"/>
                </a:solidFill>
                <a:latin typeface="Calibri" pitchFamily="34" charset="0"/>
                <a:cs typeface="Calibri" pitchFamily="34" charset="0"/>
              </a:rPr>
              <a:t>vlastní</a:t>
            </a:r>
            <a:r>
              <a:rPr lang="en-GB" sz="1600" dirty="0">
                <a:solidFill>
                  <a:srgbClr val="000000"/>
                </a:solidFill>
                <a:latin typeface="Calibri" pitchFamily="34" charset="0"/>
                <a:cs typeface="Calibri" pitchFamily="34" charset="0"/>
              </a:rPr>
              <a:t> DWH</a:t>
            </a:r>
          </a:p>
          <a:p>
            <a:pPr marL="1600160" lvl="3" indent="-228594" defTabSz="914377">
              <a:defRPr/>
            </a:pPr>
            <a:r>
              <a:rPr lang="en-GB" sz="1600" dirty="0">
                <a:solidFill>
                  <a:srgbClr val="000000"/>
                </a:solidFill>
                <a:latin typeface="Calibri" pitchFamily="34" charset="0"/>
                <a:cs typeface="Calibri" pitchFamily="34" charset="0"/>
              </a:rPr>
              <a:t>Data Marty (</a:t>
            </a:r>
            <a:r>
              <a:rPr lang="en-GB" sz="1600" b="1" dirty="0">
                <a:solidFill>
                  <a:srgbClr val="000000"/>
                </a:solidFill>
                <a:latin typeface="Calibri" pitchFamily="34" charset="0"/>
                <a:cs typeface="Calibri" pitchFamily="34" charset="0"/>
              </a:rPr>
              <a:t>L2</a:t>
            </a:r>
            <a:r>
              <a:rPr lang="en-GB" sz="1600" dirty="0">
                <a:solidFill>
                  <a:srgbClr val="000000"/>
                </a:solidFill>
                <a:latin typeface="Calibri" pitchFamily="34" charset="0"/>
                <a:cs typeface="Calibri" pitchFamily="34" charset="0"/>
              </a:rPr>
              <a:t>) – </a:t>
            </a:r>
            <a:r>
              <a:rPr lang="en-GB" sz="1600" dirty="0" err="1">
                <a:solidFill>
                  <a:srgbClr val="000000"/>
                </a:solidFill>
                <a:latin typeface="Calibri" pitchFamily="34" charset="0"/>
                <a:cs typeface="Calibri" pitchFamily="34" charset="0"/>
              </a:rPr>
              <a:t>agregace</a:t>
            </a:r>
            <a:endParaRPr lang="en-GB" dirty="0">
              <a:solidFill>
                <a:srgbClr val="000000"/>
              </a:solidFill>
              <a:latin typeface="Calibri" pitchFamily="34" charset="0"/>
              <a:cs typeface="Calibri" pitchFamily="34" charset="0"/>
            </a:endParaRPr>
          </a:p>
          <a:p>
            <a:pPr marL="1142971" lvl="2" indent="-228594" defTabSz="914377">
              <a:defRPr/>
            </a:pPr>
            <a:r>
              <a:rPr lang="en-GB" sz="2000" dirty="0" err="1">
                <a:solidFill>
                  <a:srgbClr val="000000"/>
                </a:solidFill>
                <a:latin typeface="Calibri" pitchFamily="34" charset="0"/>
                <a:cs typeface="Calibri" pitchFamily="34" charset="0"/>
              </a:rPr>
              <a:t>Problematika</a:t>
            </a:r>
            <a:r>
              <a:rPr lang="en-GB" sz="2000" dirty="0">
                <a:solidFill>
                  <a:srgbClr val="000000"/>
                </a:solidFill>
                <a:latin typeface="Calibri" pitchFamily="34" charset="0"/>
                <a:cs typeface="Calibri" pitchFamily="34" charset="0"/>
              </a:rPr>
              <a:t> </a:t>
            </a:r>
            <a:r>
              <a:rPr lang="en-GB" sz="2000" dirty="0" err="1">
                <a:solidFill>
                  <a:srgbClr val="000000"/>
                </a:solidFill>
                <a:latin typeface="Calibri" pitchFamily="34" charset="0"/>
                <a:cs typeface="Calibri" pitchFamily="34" charset="0"/>
              </a:rPr>
              <a:t>množství</a:t>
            </a:r>
            <a:r>
              <a:rPr lang="en-GB" sz="2000" dirty="0">
                <a:solidFill>
                  <a:srgbClr val="000000"/>
                </a:solidFill>
                <a:latin typeface="Calibri" pitchFamily="34" charset="0"/>
                <a:cs typeface="Calibri" pitchFamily="34" charset="0"/>
              </a:rPr>
              <a:t> </a:t>
            </a:r>
            <a:r>
              <a:rPr lang="en-GB" sz="2000" dirty="0" err="1">
                <a:solidFill>
                  <a:srgbClr val="000000"/>
                </a:solidFill>
                <a:latin typeface="Calibri" pitchFamily="34" charset="0"/>
                <a:cs typeface="Calibri" pitchFamily="34" charset="0"/>
              </a:rPr>
              <a:t>dat</a:t>
            </a:r>
            <a:r>
              <a:rPr lang="en-GB" sz="2000" dirty="0">
                <a:solidFill>
                  <a:srgbClr val="000000"/>
                </a:solidFill>
                <a:latin typeface="Calibri" pitchFamily="34" charset="0"/>
                <a:cs typeface="Calibri" pitchFamily="34" charset="0"/>
              </a:rPr>
              <a:t> a </a:t>
            </a:r>
            <a:r>
              <a:rPr lang="en-GB" sz="2000" dirty="0" err="1">
                <a:solidFill>
                  <a:srgbClr val="000000"/>
                </a:solidFill>
                <a:latin typeface="Calibri" pitchFamily="34" charset="0"/>
                <a:cs typeface="Calibri" pitchFamily="34" charset="0"/>
              </a:rPr>
              <a:t>výkonu</a:t>
            </a:r>
            <a:endParaRPr lang="en-GB" sz="2000" dirty="0">
              <a:solidFill>
                <a:srgbClr val="000000"/>
              </a:solidFill>
              <a:latin typeface="Calibri" pitchFamily="34" charset="0"/>
              <a:cs typeface="Calibri" pitchFamily="34" charset="0"/>
            </a:endParaRPr>
          </a:p>
          <a:p>
            <a:pPr marL="1142971" lvl="2" indent="-228594" defTabSz="914377">
              <a:defRPr/>
            </a:pPr>
            <a:r>
              <a:rPr lang="en-GB" sz="2000" dirty="0" err="1">
                <a:solidFill>
                  <a:srgbClr val="000000"/>
                </a:solidFill>
                <a:latin typeface="Calibri" pitchFamily="34" charset="0"/>
                <a:cs typeface="Calibri" pitchFamily="34" charset="0"/>
              </a:rPr>
              <a:t>Historizace</a:t>
            </a:r>
            <a:r>
              <a:rPr lang="en-GB" sz="2000" dirty="0">
                <a:solidFill>
                  <a:srgbClr val="000000"/>
                </a:solidFill>
                <a:latin typeface="Calibri" pitchFamily="34" charset="0"/>
                <a:cs typeface="Calibri" pitchFamily="34" charset="0"/>
              </a:rPr>
              <a:t> – evidence </a:t>
            </a:r>
            <a:r>
              <a:rPr lang="en-GB" sz="2000" dirty="0" err="1">
                <a:solidFill>
                  <a:srgbClr val="000000"/>
                </a:solidFill>
                <a:latin typeface="Calibri" pitchFamily="34" charset="0"/>
                <a:cs typeface="Calibri" pitchFamily="34" charset="0"/>
              </a:rPr>
              <a:t>změn</a:t>
            </a:r>
            <a:endParaRPr lang="en-GB" sz="2000" dirty="0">
              <a:solidFill>
                <a:srgbClr val="000000"/>
              </a:solidFill>
              <a:latin typeface="Calibri" pitchFamily="34" charset="0"/>
              <a:cs typeface="Calibri" pitchFamily="34" charset="0"/>
            </a:endParaRPr>
          </a:p>
          <a:p>
            <a:pPr marL="1142971" lvl="2" indent="-228594" defTabSz="914377">
              <a:defRPr/>
            </a:pPr>
            <a:r>
              <a:rPr lang="en-GB" sz="2000" dirty="0">
                <a:solidFill>
                  <a:srgbClr val="000000"/>
                </a:solidFill>
                <a:latin typeface="Calibri" pitchFamily="34" charset="0"/>
                <a:cs typeface="Calibri" pitchFamily="34" charset="0"/>
              </a:rPr>
              <a:t>OLTP vs. OLAP</a:t>
            </a:r>
            <a:endParaRPr lang="en-GB" dirty="0">
              <a:solidFill>
                <a:srgbClr val="000000"/>
              </a:solidFill>
              <a:latin typeface="Arial"/>
            </a:endParaRPr>
          </a:p>
        </p:txBody>
      </p:sp>
      <p:grpSp>
        <p:nvGrpSpPr>
          <p:cNvPr id="6" name="Group 62"/>
          <p:cNvGrpSpPr>
            <a:grpSpLocks/>
          </p:cNvGrpSpPr>
          <p:nvPr/>
        </p:nvGrpSpPr>
        <p:grpSpPr bwMode="auto">
          <a:xfrm>
            <a:off x="7500170" y="2852937"/>
            <a:ext cx="3167831" cy="3240535"/>
            <a:chOff x="3419475" y="1052513"/>
            <a:chExt cx="3600450" cy="3816350"/>
          </a:xfrm>
          <a:effectLst>
            <a:reflection endPos="0" dir="5400000" sy="-100000" algn="bl" rotWithShape="0"/>
          </a:effectLst>
        </p:grpSpPr>
        <p:grpSp>
          <p:nvGrpSpPr>
            <p:cNvPr id="7" name="Group 62"/>
            <p:cNvGrpSpPr>
              <a:grpSpLocks/>
            </p:cNvGrpSpPr>
            <p:nvPr/>
          </p:nvGrpSpPr>
          <p:grpSpPr bwMode="auto">
            <a:xfrm>
              <a:off x="3419475" y="1052513"/>
              <a:ext cx="3600450" cy="3816350"/>
              <a:chOff x="3419872" y="1052736"/>
              <a:chExt cx="3600400" cy="3816424"/>
            </a:xfrm>
          </p:grpSpPr>
          <p:sp>
            <p:nvSpPr>
              <p:cNvPr id="15" name="Rounded Rectangle 29"/>
              <p:cNvSpPr/>
              <p:nvPr/>
            </p:nvSpPr>
            <p:spPr bwMode="auto">
              <a:xfrm>
                <a:off x="3419872" y="1052736"/>
                <a:ext cx="3600400" cy="3816424"/>
              </a:xfrm>
              <a:prstGeom prst="roundRect">
                <a:avLst>
                  <a:gd name="adj" fmla="val 7262"/>
                </a:avLst>
              </a:prstGeom>
              <a:gradFill rotWithShape="1">
                <a:gsLst>
                  <a:gs pos="0">
                    <a:srgbClr val="99CC33">
                      <a:shade val="51000"/>
                      <a:satMod val="130000"/>
                    </a:srgbClr>
                  </a:gs>
                  <a:gs pos="80000">
                    <a:srgbClr val="99CC33">
                      <a:shade val="93000"/>
                      <a:satMod val="130000"/>
                    </a:srgbClr>
                  </a:gs>
                  <a:gs pos="100000">
                    <a:srgbClr val="99CC33">
                      <a:shade val="94000"/>
                      <a:satMod val="135000"/>
                    </a:srgbClr>
                  </a:gs>
                </a:gsLst>
                <a:lin ang="16200000" scaled="0"/>
              </a:gradFill>
              <a:ln w="9525" cap="flat" cmpd="sng" algn="ctr">
                <a:solidFill>
                  <a:srgbClr val="99CC33">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lstStyle/>
              <a:p>
                <a:pPr algn="r" defTabSz="914377">
                  <a:defRPr/>
                </a:pPr>
                <a:endParaRPr lang="cs-CZ" sz="1600" kern="0" dirty="0">
                  <a:solidFill>
                    <a:srgbClr val="000000"/>
                  </a:solidFill>
                  <a:latin typeface="Calibri" pitchFamily="34" charset="0"/>
                  <a:cs typeface="Calibri" pitchFamily="34" charset="0"/>
                </a:endParaRPr>
              </a:p>
            </p:txBody>
          </p:sp>
          <p:sp>
            <p:nvSpPr>
              <p:cNvPr id="16" name="TextBox 30"/>
              <p:cNvSpPr txBox="1">
                <a:spLocks noChangeArrowheads="1"/>
              </p:cNvSpPr>
              <p:nvPr/>
            </p:nvSpPr>
            <p:spPr bwMode="auto">
              <a:xfrm>
                <a:off x="4945862" y="1104998"/>
                <a:ext cx="625274" cy="362473"/>
              </a:xfrm>
              <a:prstGeom prst="rect">
                <a:avLst/>
              </a:prstGeom>
              <a:noFill/>
              <a:ln w="9525">
                <a:noFill/>
                <a:miter lim="800000"/>
                <a:headEnd/>
                <a:tailEnd/>
              </a:ln>
            </p:spPr>
            <p:txBody>
              <a:bodyPr wrap="none">
                <a:spAutoFit/>
              </a:bodyPr>
              <a:lstStyle/>
              <a:p>
                <a:pPr defTabSz="914377">
                  <a:defRPr/>
                </a:pPr>
                <a:r>
                  <a:rPr lang="en-GB" sz="1400" b="1" kern="0" dirty="0">
                    <a:solidFill>
                      <a:srgbClr val="FFFF00"/>
                    </a:solidFill>
                    <a:latin typeface="Calibri" pitchFamily="34" charset="0"/>
                    <a:cs typeface="Calibri" pitchFamily="34" charset="0"/>
                  </a:rPr>
                  <a:t>EDW</a:t>
                </a:r>
              </a:p>
            </p:txBody>
          </p:sp>
        </p:grpSp>
        <p:sp>
          <p:nvSpPr>
            <p:cNvPr id="8" name="Rounded Rectangle 43"/>
            <p:cNvSpPr/>
            <p:nvPr/>
          </p:nvSpPr>
          <p:spPr bwMode="auto">
            <a:xfrm>
              <a:off x="3563888" y="1592796"/>
              <a:ext cx="360040" cy="2736304"/>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vert270" anchor="ctr" anchorCtr="1"/>
            <a:lstStyle/>
            <a:p>
              <a:pPr algn="ctr" defTabSz="914377">
                <a:defRPr/>
              </a:pPr>
              <a:r>
                <a:rPr lang="en-GB" sz="1400" b="1" kern="0" dirty="0">
                  <a:solidFill>
                    <a:srgbClr val="000000"/>
                  </a:solidFill>
                  <a:latin typeface="Calibri" pitchFamily="34" charset="0"/>
                  <a:cs typeface="Calibri" pitchFamily="34" charset="0"/>
                </a:rPr>
                <a:t>Staging  oblast </a:t>
              </a:r>
            </a:p>
          </p:txBody>
        </p:sp>
        <p:sp>
          <p:nvSpPr>
            <p:cNvPr id="9" name="Rounded Rectangle 44"/>
            <p:cNvSpPr/>
            <p:nvPr/>
          </p:nvSpPr>
          <p:spPr bwMode="auto">
            <a:xfrm>
              <a:off x="4067175" y="1592263"/>
              <a:ext cx="1368425" cy="2773362"/>
            </a:xfrm>
            <a:prstGeom prst="roundRect">
              <a:avLst>
                <a:gd name="adj" fmla="val 12217"/>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400" b="1" kern="0" dirty="0" err="1">
                  <a:solidFill>
                    <a:srgbClr val="000000"/>
                  </a:solidFill>
                  <a:latin typeface="Calibri" pitchFamily="34" charset="0"/>
                  <a:cs typeface="Calibri" pitchFamily="34" charset="0"/>
                </a:rPr>
                <a:t>Hlavní</a:t>
              </a:r>
              <a:r>
                <a:rPr lang="en-GB" sz="1400" b="1" kern="0" dirty="0">
                  <a:solidFill>
                    <a:srgbClr val="000000"/>
                  </a:solidFill>
                  <a:latin typeface="Calibri" pitchFamily="34" charset="0"/>
                  <a:cs typeface="Calibri" pitchFamily="34" charset="0"/>
                </a:rPr>
                <a:t> DW </a:t>
              </a:r>
            </a:p>
            <a:p>
              <a:pPr defTabSz="914377">
                <a:defRPr/>
              </a:pPr>
              <a:endParaRPr lang="en-GB" sz="1400" b="1" kern="0" dirty="0">
                <a:solidFill>
                  <a:srgbClr val="000000"/>
                </a:solidFill>
                <a:latin typeface="Calibri" pitchFamily="34" charset="0"/>
                <a:cs typeface="Calibri" pitchFamily="34" charset="0"/>
              </a:endParaRPr>
            </a:p>
            <a:p>
              <a:pPr defTabSz="914377">
                <a:defRPr/>
              </a:pPr>
              <a:r>
                <a:rPr lang="en-GB" sz="1200" kern="0" dirty="0" err="1">
                  <a:solidFill>
                    <a:srgbClr val="000000"/>
                  </a:solidFill>
                  <a:latin typeface="Calibri" pitchFamily="34" charset="0"/>
                  <a:cs typeface="Calibri" pitchFamily="34" charset="0"/>
                </a:rPr>
                <a:t>Centrální</a:t>
              </a:r>
              <a:r>
                <a:rPr lang="en-GB" sz="1200" kern="0" dirty="0">
                  <a:solidFill>
                    <a:srgbClr val="000000"/>
                  </a:solidFill>
                  <a:latin typeface="Calibri" pitchFamily="34" charset="0"/>
                  <a:cs typeface="Calibri" pitchFamily="34" charset="0"/>
                </a:rPr>
                <a:t> </a:t>
              </a:r>
              <a:r>
                <a:rPr lang="en-GB" sz="1200" kern="0" dirty="0" err="1">
                  <a:solidFill>
                    <a:srgbClr val="000000"/>
                  </a:solidFill>
                  <a:latin typeface="Calibri" pitchFamily="34" charset="0"/>
                  <a:cs typeface="Calibri" pitchFamily="34" charset="0"/>
                </a:rPr>
                <a:t>úložiště</a:t>
              </a:r>
              <a:r>
                <a:rPr lang="en-GB" sz="1200" kern="0" dirty="0">
                  <a:solidFill>
                    <a:srgbClr val="000000"/>
                  </a:solidFill>
                  <a:latin typeface="Calibri" pitchFamily="34" charset="0"/>
                  <a:cs typeface="Calibri" pitchFamily="34" charset="0"/>
                </a:rPr>
                <a:t> / </a:t>
              </a:r>
              <a:r>
                <a:rPr lang="en-GB" sz="1200" kern="0" dirty="0" err="1">
                  <a:solidFill>
                    <a:srgbClr val="000000"/>
                  </a:solidFill>
                  <a:latin typeface="Calibri" pitchFamily="34" charset="0"/>
                  <a:cs typeface="Calibri" pitchFamily="34" charset="0"/>
                </a:rPr>
                <a:t>atomární</a:t>
              </a:r>
              <a:r>
                <a:rPr lang="en-GB" sz="1200" kern="0" dirty="0">
                  <a:solidFill>
                    <a:srgbClr val="000000"/>
                  </a:solidFill>
                  <a:latin typeface="Calibri" pitchFamily="34" charset="0"/>
                  <a:cs typeface="Calibri" pitchFamily="34" charset="0"/>
                </a:rPr>
                <a:t> </a:t>
              </a:r>
              <a:r>
                <a:rPr lang="en-GB" sz="1200" kern="0" dirty="0" err="1">
                  <a:solidFill>
                    <a:srgbClr val="000000"/>
                  </a:solidFill>
                  <a:latin typeface="Calibri" pitchFamily="34" charset="0"/>
                  <a:cs typeface="Calibri" pitchFamily="34" charset="0"/>
                </a:rPr>
                <a:t>datový</a:t>
              </a:r>
              <a:r>
                <a:rPr lang="en-GB" sz="1200" kern="0" dirty="0">
                  <a:solidFill>
                    <a:srgbClr val="000000"/>
                  </a:solidFill>
                  <a:latin typeface="Calibri" pitchFamily="34" charset="0"/>
                  <a:cs typeface="Calibri" pitchFamily="34" charset="0"/>
                </a:rPr>
                <a:t> model</a:t>
              </a:r>
            </a:p>
          </p:txBody>
        </p:sp>
        <p:sp>
          <p:nvSpPr>
            <p:cNvPr id="10" name="Rounded Rectangle 45"/>
            <p:cNvSpPr/>
            <p:nvPr/>
          </p:nvSpPr>
          <p:spPr bwMode="auto">
            <a:xfrm>
              <a:off x="5580063" y="1592263"/>
              <a:ext cx="1152525" cy="396875"/>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Data Mart</a:t>
              </a:r>
            </a:p>
          </p:txBody>
        </p:sp>
        <p:sp>
          <p:nvSpPr>
            <p:cNvPr id="11" name="Rounded Rectangle 47"/>
            <p:cNvSpPr/>
            <p:nvPr/>
          </p:nvSpPr>
          <p:spPr bwMode="auto">
            <a:xfrm>
              <a:off x="5580063" y="2420938"/>
              <a:ext cx="1152525" cy="576262"/>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err="1">
                  <a:solidFill>
                    <a:srgbClr val="000000"/>
                  </a:solidFill>
                  <a:latin typeface="Calibri" pitchFamily="34" charset="0"/>
                  <a:cs typeface="Calibri" pitchFamily="34" charset="0"/>
                </a:rPr>
                <a:t>Operační</a:t>
              </a:r>
              <a:r>
                <a:rPr lang="en-GB" sz="1200" kern="0" dirty="0">
                  <a:solidFill>
                    <a:srgbClr val="000000"/>
                  </a:solidFill>
                  <a:latin typeface="Calibri" pitchFamily="34" charset="0"/>
                  <a:cs typeface="Calibri" pitchFamily="34" charset="0"/>
                </a:rPr>
                <a:t> Data Store</a:t>
              </a:r>
            </a:p>
          </p:txBody>
        </p:sp>
        <p:sp>
          <p:nvSpPr>
            <p:cNvPr id="12" name="Rounded Rectangle 48"/>
            <p:cNvSpPr/>
            <p:nvPr/>
          </p:nvSpPr>
          <p:spPr bwMode="auto">
            <a:xfrm>
              <a:off x="5580063" y="3141663"/>
              <a:ext cx="1152525" cy="503237"/>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OLAP </a:t>
              </a:r>
              <a:r>
                <a:rPr lang="en-GB" sz="1200" kern="0" dirty="0" err="1">
                  <a:solidFill>
                    <a:srgbClr val="000000"/>
                  </a:solidFill>
                  <a:latin typeface="Calibri" pitchFamily="34" charset="0"/>
                  <a:cs typeface="Calibri" pitchFamily="34" charset="0"/>
                </a:rPr>
                <a:t>kostky</a:t>
              </a:r>
              <a:endParaRPr lang="en-GB" sz="1200" kern="0" dirty="0">
                <a:solidFill>
                  <a:srgbClr val="000000"/>
                </a:solidFill>
                <a:latin typeface="Calibri" pitchFamily="34" charset="0"/>
                <a:cs typeface="Calibri" pitchFamily="34" charset="0"/>
              </a:endParaRPr>
            </a:p>
          </p:txBody>
        </p:sp>
        <p:sp>
          <p:nvSpPr>
            <p:cNvPr id="13" name="Rounded Rectangle 59"/>
            <p:cNvSpPr/>
            <p:nvPr/>
          </p:nvSpPr>
          <p:spPr bwMode="auto">
            <a:xfrm>
              <a:off x="5732463" y="1881188"/>
              <a:ext cx="1143000" cy="395287"/>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200" kern="0" dirty="0">
                  <a:solidFill>
                    <a:srgbClr val="000000"/>
                  </a:solidFill>
                  <a:latin typeface="Calibri" pitchFamily="34" charset="0"/>
                  <a:cs typeface="Calibri" pitchFamily="34" charset="0"/>
                </a:rPr>
                <a:t>Data Mart</a:t>
              </a:r>
            </a:p>
          </p:txBody>
        </p:sp>
        <p:sp>
          <p:nvSpPr>
            <p:cNvPr id="14" name="Rounded Rectangle 60"/>
            <p:cNvSpPr/>
            <p:nvPr/>
          </p:nvSpPr>
          <p:spPr bwMode="auto">
            <a:xfrm>
              <a:off x="5580063" y="3860800"/>
              <a:ext cx="1152525" cy="504825"/>
            </a:xfrm>
            <a:prstGeom prst="roundRect">
              <a:avLst/>
            </a:prstGeom>
            <a:gradFill rotWithShape="1">
              <a:gsLst>
                <a:gs pos="0">
                  <a:srgbClr val="99CC33">
                    <a:tint val="50000"/>
                    <a:satMod val="300000"/>
                  </a:srgbClr>
                </a:gs>
                <a:gs pos="35000">
                  <a:srgbClr val="99CC33">
                    <a:tint val="37000"/>
                    <a:satMod val="300000"/>
                  </a:srgbClr>
                </a:gs>
                <a:gs pos="100000">
                  <a:srgbClr val="99CC33">
                    <a:tint val="15000"/>
                    <a:satMod val="350000"/>
                  </a:srgbClr>
                </a:gs>
              </a:gsLst>
              <a:lin ang="16200000" scaled="1"/>
            </a:gradFill>
            <a:ln w="9525" cap="flat" cmpd="sng" algn="ctr">
              <a:solidFill>
                <a:srgbClr val="99CC33">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defRPr/>
              </a:pPr>
              <a:r>
                <a:rPr lang="en-GB" sz="1051" kern="0" dirty="0" err="1">
                  <a:solidFill>
                    <a:srgbClr val="000000"/>
                  </a:solidFill>
                  <a:latin typeface="Calibri" pitchFamily="34" charset="0"/>
                  <a:cs typeface="Calibri" pitchFamily="34" charset="0"/>
                </a:rPr>
                <a:t>Jiná</a:t>
              </a:r>
              <a:r>
                <a:rPr lang="en-GB" sz="1051" kern="0" dirty="0">
                  <a:solidFill>
                    <a:srgbClr val="000000"/>
                  </a:solidFill>
                  <a:latin typeface="Calibri" pitchFamily="34" charset="0"/>
                  <a:cs typeface="Calibri" pitchFamily="34" charset="0"/>
                </a:rPr>
                <a:t> </a:t>
              </a:r>
              <a:r>
                <a:rPr lang="en-GB" sz="1051" kern="0" dirty="0" err="1">
                  <a:solidFill>
                    <a:srgbClr val="000000"/>
                  </a:solidFill>
                  <a:latin typeface="Calibri" pitchFamily="34" charset="0"/>
                  <a:cs typeface="Calibri" pitchFamily="34" charset="0"/>
                </a:rPr>
                <a:t>specifická</a:t>
              </a:r>
              <a:r>
                <a:rPr lang="en-GB" sz="1051" kern="0" dirty="0">
                  <a:solidFill>
                    <a:srgbClr val="000000"/>
                  </a:solidFill>
                  <a:latin typeface="Calibri" pitchFamily="34" charset="0"/>
                  <a:cs typeface="Calibri" pitchFamily="34" charset="0"/>
                </a:rPr>
                <a:t> repository</a:t>
              </a:r>
            </a:p>
          </p:txBody>
        </p:sp>
      </p:grpSp>
    </p:spTree>
    <p:extLst>
      <p:ext uri="{BB962C8B-B14F-4D97-AF65-F5344CB8AC3E}">
        <p14:creationId xmlns:p14="http://schemas.microsoft.com/office/powerpoint/2010/main" val="29233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cs-CZ" dirty="0"/>
              <a:t>ETL– </a:t>
            </a:r>
            <a:r>
              <a:rPr lang="cs-CZ" dirty="0" err="1"/>
              <a:t>Extract</a:t>
            </a:r>
            <a:r>
              <a:rPr lang="cs-CZ" dirty="0"/>
              <a:t> </a:t>
            </a:r>
            <a:r>
              <a:rPr lang="cs-CZ" dirty="0" err="1"/>
              <a:t>Trasnform</a:t>
            </a:r>
            <a:r>
              <a:rPr lang="cs-CZ" dirty="0"/>
              <a:t> </a:t>
            </a:r>
            <a:r>
              <a:rPr lang="cs-CZ" dirty="0" err="1"/>
              <a:t>Load</a:t>
            </a:r>
            <a:r>
              <a:rPr lang="cs-CZ" dirty="0"/>
              <a:t> - </a:t>
            </a:r>
            <a:r>
              <a:rPr lang="cs-CZ" dirty="0" err="1"/>
              <a:t>batches</a:t>
            </a:r>
            <a:endParaRPr lang="en-US" dirty="0"/>
          </a:p>
        </p:txBody>
      </p:sp>
      <p:sp>
        <p:nvSpPr>
          <p:cNvPr id="3" name="Slide Number Placeholder 2"/>
          <p:cNvSpPr>
            <a:spLocks noGrp="1"/>
          </p:cNvSpPr>
          <p:nvPr>
            <p:ph type="sldNum" sz="quarter" idx="10"/>
          </p:nvPr>
        </p:nvSpPr>
        <p:spPr/>
        <p:txBody>
          <a:bodyPr/>
          <a:lstStyle/>
          <a:p>
            <a:fld id="{86A983F0-5425-4693-A0EB-4462EA54589D}" type="slidenum">
              <a:rPr lang="en-US" smtClean="0"/>
              <a:t>39</a:t>
            </a:fld>
            <a:endParaRPr lang="en-US"/>
          </a:p>
        </p:txBody>
      </p:sp>
      <p:pic>
        <p:nvPicPr>
          <p:cNvPr id="3074" name="Picture 2" descr="https://documents.lucidchart.com/documents/fe1e615a-1f36-4051-9c05-cee3c18e485c/pages/0_0?a=615&amp;x=-62&amp;y=1239&amp;w=1815&amp;h=1353&amp;store=1&amp;accept=image%2F*&amp;auth=LCA%20e5ff16f04cf740cc7f9844f6e9a89061a2ca4426-ts%3D15439171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3933" y="1351280"/>
            <a:ext cx="5658256" cy="42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855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23F1-663A-48D7-8EAB-2B5243AE82D7}"/>
              </a:ext>
            </a:extLst>
          </p:cNvPr>
          <p:cNvSpPr>
            <a:spLocks noGrp="1"/>
          </p:cNvSpPr>
          <p:nvPr>
            <p:ph type="title"/>
          </p:nvPr>
        </p:nvSpPr>
        <p:spPr/>
        <p:txBody>
          <a:bodyPr/>
          <a:lstStyle/>
          <a:p>
            <a:r>
              <a:rPr lang="cs-CZ" dirty="0"/>
              <a:t>Co je to BI</a:t>
            </a:r>
          </a:p>
        </p:txBody>
      </p:sp>
      <p:sp>
        <p:nvSpPr>
          <p:cNvPr id="3" name="Content Placeholder 2">
            <a:extLst>
              <a:ext uri="{FF2B5EF4-FFF2-40B4-BE49-F238E27FC236}">
                <a16:creationId xmlns:a16="http://schemas.microsoft.com/office/drawing/2014/main" id="{47CF8942-8EEC-4764-872F-2BFEE2114E0C}"/>
              </a:ext>
            </a:extLst>
          </p:cNvPr>
          <p:cNvSpPr>
            <a:spLocks noGrp="1"/>
          </p:cNvSpPr>
          <p:nvPr>
            <p:ph idx="1"/>
          </p:nvPr>
        </p:nvSpPr>
        <p:spPr/>
        <p:txBody>
          <a:bodyPr/>
          <a:lstStyle/>
          <a:p>
            <a:endParaRPr lang="cs-CZ" dirty="0"/>
          </a:p>
        </p:txBody>
      </p:sp>
    </p:spTree>
    <p:extLst>
      <p:ext uri="{BB962C8B-B14F-4D97-AF65-F5344CB8AC3E}">
        <p14:creationId xmlns:p14="http://schemas.microsoft.com/office/powerpoint/2010/main" val="2256140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cs-CZ" dirty="0"/>
              <a:t>EAI – </a:t>
            </a:r>
            <a:r>
              <a:rPr lang="cs-CZ" dirty="0" err="1"/>
              <a:t>enterprise</a:t>
            </a:r>
            <a:r>
              <a:rPr lang="cs-CZ" dirty="0"/>
              <a:t> </a:t>
            </a:r>
            <a:r>
              <a:rPr lang="cs-CZ" dirty="0" err="1"/>
              <a:t>architecture</a:t>
            </a:r>
            <a:r>
              <a:rPr lang="cs-CZ" dirty="0"/>
              <a:t> </a:t>
            </a:r>
            <a:r>
              <a:rPr lang="cs-CZ" dirty="0" err="1"/>
              <a:t>integration</a:t>
            </a:r>
            <a:r>
              <a:rPr lang="cs-CZ" dirty="0"/>
              <a:t> – data </a:t>
            </a:r>
            <a:r>
              <a:rPr lang="cs-CZ" dirty="0" err="1"/>
              <a:t>streaming</a:t>
            </a:r>
            <a:endParaRPr lang="en-US" dirty="0"/>
          </a:p>
        </p:txBody>
      </p:sp>
      <p:sp>
        <p:nvSpPr>
          <p:cNvPr id="3" name="Slide Number Placeholder 2"/>
          <p:cNvSpPr>
            <a:spLocks noGrp="1"/>
          </p:cNvSpPr>
          <p:nvPr>
            <p:ph type="sldNum" sz="quarter" idx="10"/>
          </p:nvPr>
        </p:nvSpPr>
        <p:spPr/>
        <p:txBody>
          <a:bodyPr/>
          <a:lstStyle/>
          <a:p>
            <a:fld id="{86A983F0-5425-4693-A0EB-4462EA54589D}" type="slidenum">
              <a:rPr lang="en-US" smtClean="0"/>
              <a:t>40</a:t>
            </a:fld>
            <a:endParaRPr lang="en-US"/>
          </a:p>
        </p:txBody>
      </p:sp>
      <p:pic>
        <p:nvPicPr>
          <p:cNvPr id="2050" name="Picture 2" descr="https://documents.lucidchart.com/documents/042df651-f8d8-4e50-ba60-b748dde942b2/pages/0_0?a=336&amp;x=-464&amp;y=1348&amp;w=2235&amp;h=1147&amp;store=1&amp;accept=image%2F*&amp;auth=LCA%209394a34e20567b6c82c9da45c66065ed91203a75-ts%3D15439115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6102" y="1989124"/>
            <a:ext cx="6636596" cy="340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95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9063-3B77-4293-890B-9EBEBD28C247}"/>
              </a:ext>
            </a:extLst>
          </p:cNvPr>
          <p:cNvSpPr>
            <a:spLocks noGrp="1"/>
          </p:cNvSpPr>
          <p:nvPr>
            <p:ph type="title"/>
          </p:nvPr>
        </p:nvSpPr>
        <p:spPr/>
        <p:txBody>
          <a:bodyPr/>
          <a:lstStyle/>
          <a:p>
            <a:r>
              <a:rPr lang="cs-CZ" dirty="0"/>
              <a:t>Real time reporting</a:t>
            </a:r>
          </a:p>
        </p:txBody>
      </p:sp>
      <p:pic>
        <p:nvPicPr>
          <p:cNvPr id="2050" name="Picture 2" descr="f7312582-8449-48cb-bfc6-72342d559aaf.png (927Ã529)">
            <a:extLst>
              <a:ext uri="{FF2B5EF4-FFF2-40B4-BE49-F238E27FC236}">
                <a16:creationId xmlns:a16="http://schemas.microsoft.com/office/drawing/2014/main" id="{464A0D36-FC50-4BC1-AB36-C39128288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2" y="1270000"/>
            <a:ext cx="8829675" cy="503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549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CF846F-6C4E-4214-B352-C94E53F517C0}"/>
              </a:ext>
            </a:extLst>
          </p:cNvPr>
          <p:cNvSpPr>
            <a:spLocks noGrp="1"/>
          </p:cNvSpPr>
          <p:nvPr>
            <p:ph type="title"/>
          </p:nvPr>
        </p:nvSpPr>
        <p:spPr/>
        <p:txBody>
          <a:bodyPr/>
          <a:lstStyle/>
          <a:p>
            <a:r>
              <a:rPr lang="cs-CZ" dirty="0"/>
              <a:t>Data </a:t>
            </a:r>
            <a:r>
              <a:rPr lang="cs-CZ" b="1" dirty="0"/>
              <a:t>warehouse</a:t>
            </a:r>
          </a:p>
        </p:txBody>
      </p:sp>
      <p:pic>
        <p:nvPicPr>
          <p:cNvPr id="3074" name="Picture 2" descr="picture of warehouse">
            <a:extLst>
              <a:ext uri="{FF2B5EF4-FFF2-40B4-BE49-F238E27FC236}">
                <a16:creationId xmlns:a16="http://schemas.microsoft.com/office/drawing/2014/main" id="{8FC623F9-C54F-46C7-8CAA-33EDB3033C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3338" y="2099256"/>
            <a:ext cx="5676886" cy="379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46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5B0B-DD61-4EC6-8E91-B8C876F8E4B1}"/>
              </a:ext>
            </a:extLst>
          </p:cNvPr>
          <p:cNvSpPr>
            <a:spLocks noGrp="1"/>
          </p:cNvSpPr>
          <p:nvPr>
            <p:ph type="title"/>
          </p:nvPr>
        </p:nvSpPr>
        <p:spPr/>
        <p:txBody>
          <a:bodyPr/>
          <a:lstStyle/>
          <a:p>
            <a:r>
              <a:rPr lang="cs-CZ" dirty="0"/>
              <a:t>Warehouse</a:t>
            </a:r>
          </a:p>
        </p:txBody>
      </p:sp>
      <p:pic>
        <p:nvPicPr>
          <p:cNvPr id="9" name="Content Placeholder 8">
            <a:extLst>
              <a:ext uri="{FF2B5EF4-FFF2-40B4-BE49-F238E27FC236}">
                <a16:creationId xmlns:a16="http://schemas.microsoft.com/office/drawing/2014/main" id="{9361C48F-BEA5-4B39-909A-130E3DFF2E97}"/>
              </a:ext>
            </a:extLst>
          </p:cNvPr>
          <p:cNvPicPr>
            <a:picLocks noGrp="1" noChangeAspect="1"/>
          </p:cNvPicPr>
          <p:nvPr>
            <p:ph idx="1"/>
          </p:nvPr>
        </p:nvPicPr>
        <p:blipFill>
          <a:blip r:embed="rId2"/>
          <a:stretch>
            <a:fillRect/>
          </a:stretch>
        </p:blipFill>
        <p:spPr>
          <a:xfrm>
            <a:off x="1889049" y="2059852"/>
            <a:ext cx="8032129" cy="3027301"/>
          </a:xfrm>
          <a:prstGeom prst="rect">
            <a:avLst/>
          </a:prstGeom>
        </p:spPr>
      </p:pic>
    </p:spTree>
    <p:extLst>
      <p:ext uri="{BB962C8B-B14F-4D97-AF65-F5344CB8AC3E}">
        <p14:creationId xmlns:p14="http://schemas.microsoft.com/office/powerpoint/2010/main" val="2879585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5B0B-DD61-4EC6-8E91-B8C876F8E4B1}"/>
              </a:ext>
            </a:extLst>
          </p:cNvPr>
          <p:cNvSpPr>
            <a:spLocks noGrp="1"/>
          </p:cNvSpPr>
          <p:nvPr>
            <p:ph type="title"/>
          </p:nvPr>
        </p:nvSpPr>
        <p:spPr/>
        <p:txBody>
          <a:bodyPr/>
          <a:lstStyle/>
          <a:p>
            <a:r>
              <a:rPr lang="cs-CZ" dirty="0"/>
              <a:t>Požadavky</a:t>
            </a:r>
          </a:p>
        </p:txBody>
      </p:sp>
      <p:sp>
        <p:nvSpPr>
          <p:cNvPr id="4" name="Content Placeholder 3">
            <a:extLst>
              <a:ext uri="{FF2B5EF4-FFF2-40B4-BE49-F238E27FC236}">
                <a16:creationId xmlns:a16="http://schemas.microsoft.com/office/drawing/2014/main" id="{41A3BCEE-F7FC-466F-83A6-34479FC9EF19}"/>
              </a:ext>
            </a:extLst>
          </p:cNvPr>
          <p:cNvSpPr>
            <a:spLocks noGrp="1"/>
          </p:cNvSpPr>
          <p:nvPr>
            <p:ph idx="1"/>
          </p:nvPr>
        </p:nvSpPr>
        <p:spPr/>
        <p:txBody>
          <a:bodyPr/>
          <a:lstStyle/>
          <a:p>
            <a:r>
              <a:rPr lang="cs-CZ" dirty="0"/>
              <a:t>Najdu tam co hledám</a:t>
            </a:r>
          </a:p>
          <a:p>
            <a:r>
              <a:rPr lang="cs-CZ" dirty="0"/>
              <a:t>Ve stavu jakém předpokládám (kvalita, integrita..)</a:t>
            </a:r>
          </a:p>
          <a:p>
            <a:r>
              <a:rPr lang="cs-CZ" dirty="0"/>
              <a:t>Dostupné rychle (ve skladu nečiním objednávky)</a:t>
            </a:r>
          </a:p>
          <a:p>
            <a:r>
              <a:rPr lang="cs-CZ" dirty="0"/>
              <a:t>Dostopnost je omezena velikostí skladu, množstvím skladníků, množstvím požadavků</a:t>
            </a:r>
          </a:p>
          <a:p>
            <a:endParaRPr lang="cs-CZ" dirty="0"/>
          </a:p>
        </p:txBody>
      </p:sp>
    </p:spTree>
    <p:extLst>
      <p:ext uri="{BB962C8B-B14F-4D97-AF65-F5344CB8AC3E}">
        <p14:creationId xmlns:p14="http://schemas.microsoft.com/office/powerpoint/2010/main" val="810375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E27A-857A-4105-9ADF-9638B1C1E34A}"/>
              </a:ext>
            </a:extLst>
          </p:cNvPr>
          <p:cNvSpPr>
            <a:spLocks noGrp="1"/>
          </p:cNvSpPr>
          <p:nvPr>
            <p:ph type="title"/>
          </p:nvPr>
        </p:nvSpPr>
        <p:spPr/>
        <p:txBody>
          <a:bodyPr/>
          <a:lstStyle/>
          <a:p>
            <a:r>
              <a:rPr lang="cs-CZ" dirty="0"/>
              <a:t>Data Warehouse</a:t>
            </a:r>
          </a:p>
        </p:txBody>
      </p:sp>
      <p:sp>
        <p:nvSpPr>
          <p:cNvPr id="3" name="Content Placeholder 2">
            <a:extLst>
              <a:ext uri="{FF2B5EF4-FFF2-40B4-BE49-F238E27FC236}">
                <a16:creationId xmlns:a16="http://schemas.microsoft.com/office/drawing/2014/main" id="{351C4DA6-4C97-4896-913C-286B500C8781}"/>
              </a:ext>
            </a:extLst>
          </p:cNvPr>
          <p:cNvSpPr>
            <a:spLocks noGrp="1"/>
          </p:cNvSpPr>
          <p:nvPr>
            <p:ph idx="1"/>
          </p:nvPr>
        </p:nvSpPr>
        <p:spPr/>
        <p:txBody>
          <a:bodyPr>
            <a:normAutofit fontScale="77500" lnSpcReduction="20000"/>
          </a:bodyPr>
          <a:lstStyle/>
          <a:p>
            <a:r>
              <a:rPr lang="en-US" dirty="0"/>
              <a:t>Bill </a:t>
            </a:r>
            <a:r>
              <a:rPr lang="en-US" dirty="0" err="1"/>
              <a:t>Inmon</a:t>
            </a:r>
            <a:r>
              <a:rPr lang="en-US" dirty="0"/>
              <a:t>:</a:t>
            </a:r>
          </a:p>
          <a:p>
            <a:pPr lvl="1"/>
            <a:r>
              <a:rPr lang="en-US" b="1" dirty="0"/>
              <a:t>A data warehouse is a subject-oriented, integrated, time-variant and non-volatile collection of data in support of management's decision making process.</a:t>
            </a:r>
            <a:endParaRPr lang="en-US" dirty="0"/>
          </a:p>
          <a:p>
            <a:pPr lvl="1"/>
            <a:r>
              <a:rPr lang="en-US" b="1" dirty="0"/>
              <a:t>Subject-Oriented</a:t>
            </a:r>
            <a:r>
              <a:rPr lang="en-US" dirty="0"/>
              <a:t>: A data warehouse can be used to analyze a particular subject area. For example, "sales" can be a particular subject.</a:t>
            </a:r>
          </a:p>
          <a:p>
            <a:pPr lvl="1"/>
            <a:r>
              <a:rPr lang="en-US" b="1" dirty="0"/>
              <a:t>Integrated</a:t>
            </a:r>
            <a:r>
              <a:rPr lang="en-US" dirty="0"/>
              <a:t>: A data warehouse integrates data from multiple data sources. For example, source A and source B may have different ways of identifying a product, but in a data warehouse, there will be only a single way of identifying a product.</a:t>
            </a:r>
          </a:p>
          <a:p>
            <a:pPr lvl="1"/>
            <a:r>
              <a:rPr lang="en-US" b="1" dirty="0"/>
              <a:t>Time-Variant</a:t>
            </a:r>
            <a:r>
              <a:rPr lang="en-US" dirty="0"/>
              <a:t>: Historical data is kept in a data warehouse. For example, one can retrieve data from 3 months, 6 months, 12 months, or even older data from a data warehouse. This contrasts with a transactions system, where often only the most recent data is kept. For example, a transaction system may hold the most recent address of a customer, where a data warehouse can hold all addresses associated with a customer.</a:t>
            </a:r>
          </a:p>
          <a:p>
            <a:pPr lvl="1"/>
            <a:r>
              <a:rPr lang="en-US" b="1" dirty="0"/>
              <a:t>Non-volatile</a:t>
            </a:r>
            <a:r>
              <a:rPr lang="en-US" dirty="0"/>
              <a:t>: Once data is in the data warehouse, it will not change. So, historical data in a data warehouse should never be altered.</a:t>
            </a:r>
          </a:p>
          <a:p>
            <a:r>
              <a:rPr lang="en-US" dirty="0"/>
              <a:t>Ralph Kimball</a:t>
            </a:r>
            <a:r>
              <a:rPr lang="cs-CZ" dirty="0"/>
              <a:t>:</a:t>
            </a:r>
            <a:endParaRPr lang="en-US" dirty="0"/>
          </a:p>
          <a:p>
            <a:pPr lvl="1"/>
            <a:r>
              <a:rPr lang="en-US" b="1" dirty="0"/>
              <a:t>A data warehouse is a copy of transaction data specifically structured for query and analysis.</a:t>
            </a:r>
            <a:endParaRPr lang="en-US" dirty="0"/>
          </a:p>
          <a:p>
            <a:pPr lvl="1"/>
            <a:r>
              <a:rPr lang="en-US" dirty="0"/>
              <a:t>This is a functional view of a data warehouse. Kimball did not address how the data warehouse is built like </a:t>
            </a:r>
            <a:r>
              <a:rPr lang="en-US" dirty="0" err="1"/>
              <a:t>Inmon</a:t>
            </a:r>
            <a:r>
              <a:rPr lang="en-US" dirty="0"/>
              <a:t> did; rather he focused on the functionality of a data warehouse.</a:t>
            </a:r>
          </a:p>
          <a:p>
            <a:endParaRPr lang="cs-CZ" dirty="0"/>
          </a:p>
        </p:txBody>
      </p:sp>
    </p:spTree>
    <p:extLst>
      <p:ext uri="{BB962C8B-B14F-4D97-AF65-F5344CB8AC3E}">
        <p14:creationId xmlns:p14="http://schemas.microsoft.com/office/powerpoint/2010/main" val="1194718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33C49-B040-4835-80EB-DB86206F8A9B}"/>
              </a:ext>
            </a:extLst>
          </p:cNvPr>
          <p:cNvSpPr>
            <a:spLocks noGrp="1"/>
          </p:cNvSpPr>
          <p:nvPr>
            <p:ph type="title"/>
          </p:nvPr>
        </p:nvSpPr>
        <p:spPr/>
        <p:txBody>
          <a:bodyPr/>
          <a:lstStyle/>
          <a:p>
            <a:r>
              <a:rPr lang="cs-CZ" dirty="0"/>
              <a:t>Imonn‘s DW</a:t>
            </a:r>
          </a:p>
        </p:txBody>
      </p:sp>
      <p:sp>
        <p:nvSpPr>
          <p:cNvPr id="3" name="Content Placeholder 2">
            <a:extLst>
              <a:ext uri="{FF2B5EF4-FFF2-40B4-BE49-F238E27FC236}">
                <a16:creationId xmlns:a16="http://schemas.microsoft.com/office/drawing/2014/main" id="{1A4D45E9-D041-4D02-974E-7417E80FDF4C}"/>
              </a:ext>
            </a:extLst>
          </p:cNvPr>
          <p:cNvSpPr>
            <a:spLocks noGrp="1"/>
          </p:cNvSpPr>
          <p:nvPr>
            <p:ph idx="1"/>
          </p:nvPr>
        </p:nvSpPr>
        <p:spPr/>
        <p:txBody>
          <a:bodyPr/>
          <a:lstStyle/>
          <a:p>
            <a:endParaRPr lang="cs-CZ"/>
          </a:p>
        </p:txBody>
      </p:sp>
      <p:pic>
        <p:nvPicPr>
          <p:cNvPr id="5122" name="Picture 2" descr="https://cdn.ttgtmedia.com/rms/enterpriseApplications/Inmon's%20Approach.png">
            <a:extLst>
              <a:ext uri="{FF2B5EF4-FFF2-40B4-BE49-F238E27FC236}">
                <a16:creationId xmlns:a16="http://schemas.microsoft.com/office/drawing/2014/main" id="{639BC10E-6D1B-435C-9E90-1E84B463F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91" y="3076444"/>
            <a:ext cx="8176753" cy="287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168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1C88C-E937-4458-80AB-E22BE35452A6}"/>
              </a:ext>
            </a:extLst>
          </p:cNvPr>
          <p:cNvSpPr>
            <a:spLocks noGrp="1"/>
          </p:cNvSpPr>
          <p:nvPr>
            <p:ph type="title"/>
          </p:nvPr>
        </p:nvSpPr>
        <p:spPr/>
        <p:txBody>
          <a:bodyPr/>
          <a:lstStyle/>
          <a:p>
            <a:r>
              <a:rPr lang="en-US" dirty="0" err="1"/>
              <a:t>Inmon</a:t>
            </a:r>
            <a:endParaRPr lang="cs-CZ" dirty="0"/>
          </a:p>
        </p:txBody>
      </p:sp>
      <p:sp>
        <p:nvSpPr>
          <p:cNvPr id="3" name="Content Placeholder 2">
            <a:extLst>
              <a:ext uri="{FF2B5EF4-FFF2-40B4-BE49-F238E27FC236}">
                <a16:creationId xmlns:a16="http://schemas.microsoft.com/office/drawing/2014/main" id="{A887BE32-D258-4F81-BA6C-80C4C02D48E4}"/>
              </a:ext>
            </a:extLst>
          </p:cNvPr>
          <p:cNvSpPr>
            <a:spLocks noGrp="1"/>
          </p:cNvSpPr>
          <p:nvPr>
            <p:ph idx="1"/>
          </p:nvPr>
        </p:nvSpPr>
        <p:spPr/>
        <p:txBody>
          <a:bodyPr>
            <a:normAutofit fontScale="92500" lnSpcReduction="10000"/>
          </a:bodyPr>
          <a:lstStyle/>
          <a:p>
            <a:r>
              <a:rPr lang="cs-CZ" dirty="0"/>
              <a:t>D</a:t>
            </a:r>
            <a:r>
              <a:rPr lang="en-US" dirty="0" err="1"/>
              <a:t>ata</a:t>
            </a:r>
            <a:r>
              <a:rPr lang="en-US" dirty="0"/>
              <a:t> warehouse </a:t>
            </a:r>
            <a:r>
              <a:rPr lang="cs-CZ" dirty="0"/>
              <a:t>is</a:t>
            </a:r>
            <a:r>
              <a:rPr lang="en-US" dirty="0"/>
              <a:t> a </a:t>
            </a:r>
            <a:r>
              <a:rPr lang="en-US" u="sng" dirty="0" err="1">
                <a:hlinkClick r:id="rId2"/>
              </a:rPr>
              <a:t>centralised</a:t>
            </a:r>
            <a:r>
              <a:rPr lang="en-US" u="sng" dirty="0">
                <a:hlinkClick r:id="rId2"/>
              </a:rPr>
              <a:t> repository</a:t>
            </a:r>
            <a:r>
              <a:rPr lang="en-US" dirty="0"/>
              <a:t> for the entire enterprise. A data warehouse stores the “atomic” data at the lowest level of detail. </a:t>
            </a:r>
            <a:r>
              <a:rPr lang="en-US" u="sng" dirty="0">
                <a:hlinkClick r:id="rId3"/>
              </a:rPr>
              <a:t>Dimensional data marts</a:t>
            </a:r>
            <a:r>
              <a:rPr lang="en-US" dirty="0"/>
              <a:t> are created only after the complete data warehouse has been created. Thus, the data warehouse is at the </a:t>
            </a:r>
            <a:r>
              <a:rPr lang="en-US" dirty="0" err="1"/>
              <a:t>centre</a:t>
            </a:r>
            <a:r>
              <a:rPr lang="en-US" dirty="0"/>
              <a:t> of the corporate information factory (CIF), which provides a logical framework for </a:t>
            </a:r>
            <a:r>
              <a:rPr lang="en-US" u="sng" dirty="0">
                <a:hlinkClick r:id="rId4"/>
              </a:rPr>
              <a:t>delivering business intelligence</a:t>
            </a:r>
            <a:r>
              <a:rPr lang="en-US" dirty="0"/>
              <a:t>.</a:t>
            </a:r>
            <a:endParaRPr lang="cs-CZ" dirty="0"/>
          </a:p>
          <a:p>
            <a:r>
              <a:rPr lang="en-US" dirty="0" err="1"/>
              <a:t>Inmon</a:t>
            </a:r>
            <a:r>
              <a:rPr lang="en-US" dirty="0"/>
              <a:t> defines the data warehouse in the following terms:</a:t>
            </a:r>
          </a:p>
          <a:p>
            <a:pPr lvl="1"/>
            <a:r>
              <a:rPr lang="en-US" b="1" dirty="0"/>
              <a:t>Subject-oriented: </a:t>
            </a:r>
            <a:r>
              <a:rPr lang="en-US" dirty="0"/>
              <a:t>The data in the data warehouse is </a:t>
            </a:r>
            <a:r>
              <a:rPr lang="en-US" dirty="0" err="1"/>
              <a:t>organised</a:t>
            </a:r>
            <a:r>
              <a:rPr lang="en-US" dirty="0"/>
              <a:t> so that all the data elements relating to the same real-world event or object are linked together.</a:t>
            </a:r>
          </a:p>
          <a:p>
            <a:pPr lvl="1"/>
            <a:r>
              <a:rPr lang="en-US" b="1" dirty="0"/>
              <a:t>Time-variant: </a:t>
            </a:r>
            <a:r>
              <a:rPr lang="en-US" dirty="0"/>
              <a:t>The changes to the data in the database are tracked and recorded so that reports can be produced showing changes over time.</a:t>
            </a:r>
          </a:p>
          <a:p>
            <a:pPr lvl="1"/>
            <a:r>
              <a:rPr lang="en-US" b="1" dirty="0"/>
              <a:t>Non-volatile:</a:t>
            </a:r>
            <a:r>
              <a:rPr lang="en-US" dirty="0"/>
              <a:t> Data in the data warehouse is never overwritten or deleted. Once committed, the data is static, read-only and retained for future reporting.</a:t>
            </a:r>
          </a:p>
          <a:p>
            <a:pPr lvl="1"/>
            <a:r>
              <a:rPr lang="en-US" b="1" dirty="0"/>
              <a:t>Integrated:</a:t>
            </a:r>
            <a:r>
              <a:rPr lang="en-US" dirty="0"/>
              <a:t> The database contains data from most or all of an </a:t>
            </a:r>
            <a:r>
              <a:rPr lang="en-US" dirty="0" err="1"/>
              <a:t>organisation’s</a:t>
            </a:r>
            <a:r>
              <a:rPr lang="en-US" dirty="0"/>
              <a:t> operational applications, and that this data is made consistent.</a:t>
            </a:r>
          </a:p>
          <a:p>
            <a:endParaRPr lang="en-US" dirty="0"/>
          </a:p>
          <a:p>
            <a:endParaRPr lang="cs-CZ" dirty="0"/>
          </a:p>
        </p:txBody>
      </p:sp>
    </p:spTree>
    <p:extLst>
      <p:ext uri="{BB962C8B-B14F-4D97-AF65-F5344CB8AC3E}">
        <p14:creationId xmlns:p14="http://schemas.microsoft.com/office/powerpoint/2010/main" val="2182411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AED4-F54C-47B2-809F-4C2C37026C77}"/>
              </a:ext>
            </a:extLst>
          </p:cNvPr>
          <p:cNvSpPr>
            <a:spLocks noGrp="1"/>
          </p:cNvSpPr>
          <p:nvPr>
            <p:ph type="title"/>
          </p:nvPr>
        </p:nvSpPr>
        <p:spPr/>
        <p:txBody>
          <a:bodyPr/>
          <a:lstStyle/>
          <a:p>
            <a:r>
              <a:rPr lang="cs-CZ" dirty="0"/>
              <a:t>Data Mart</a:t>
            </a:r>
            <a:br>
              <a:rPr lang="cs-CZ" dirty="0"/>
            </a:br>
            <a:endParaRPr lang="cs-CZ" dirty="0"/>
          </a:p>
        </p:txBody>
      </p:sp>
      <p:sp>
        <p:nvSpPr>
          <p:cNvPr id="3" name="Content Placeholder 2">
            <a:extLst>
              <a:ext uri="{FF2B5EF4-FFF2-40B4-BE49-F238E27FC236}">
                <a16:creationId xmlns:a16="http://schemas.microsoft.com/office/drawing/2014/main" id="{C1920382-CEF8-4A9E-9168-BFF4144CB5E7}"/>
              </a:ext>
            </a:extLst>
          </p:cNvPr>
          <p:cNvSpPr>
            <a:spLocks noGrp="1"/>
          </p:cNvSpPr>
          <p:nvPr>
            <p:ph idx="1"/>
          </p:nvPr>
        </p:nvSpPr>
        <p:spPr/>
        <p:txBody>
          <a:bodyPr/>
          <a:lstStyle/>
          <a:p>
            <a:r>
              <a:rPr lang="en-US" b="1" dirty="0"/>
              <a:t>mart</a:t>
            </a:r>
          </a:p>
          <a:p>
            <a:r>
              <a:rPr lang="en-US" i="1" dirty="0"/>
              <a:t>​</a:t>
            </a:r>
            <a:r>
              <a:rPr lang="en-US" b="1" dirty="0"/>
              <a:t>a </a:t>
            </a:r>
            <a:r>
              <a:rPr lang="en-US" b="1" dirty="0">
                <a:hlinkClick r:id="rId2" tooltip="market"/>
              </a:rPr>
              <a:t>market</a:t>
            </a:r>
            <a:r>
              <a:rPr lang="en-US" b="1" dirty="0"/>
              <a:t> or </a:t>
            </a:r>
            <a:r>
              <a:rPr lang="en-US" b="1" dirty="0">
                <a:hlinkClick r:id="rId3" tooltip="shopping"/>
              </a:rPr>
              <a:t>shopping</a:t>
            </a:r>
            <a:r>
              <a:rPr lang="en-US" b="1" dirty="0"/>
              <a:t> </a:t>
            </a:r>
            <a:r>
              <a:rPr lang="en-US" b="1" dirty="0" err="1">
                <a:hlinkClick r:id="rId4" tooltip="centre"/>
              </a:rPr>
              <a:t>centre</a:t>
            </a:r>
            <a:r>
              <a:rPr lang="en-US" b="1" dirty="0"/>
              <a:t>:</a:t>
            </a:r>
            <a:endParaRPr lang="en-US" dirty="0"/>
          </a:p>
          <a:p>
            <a:endParaRPr lang="cs-CZ" dirty="0"/>
          </a:p>
        </p:txBody>
      </p:sp>
    </p:spTree>
    <p:extLst>
      <p:ext uri="{BB962C8B-B14F-4D97-AF65-F5344CB8AC3E}">
        <p14:creationId xmlns:p14="http://schemas.microsoft.com/office/powerpoint/2010/main" val="1423056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AED4-F54C-47B2-809F-4C2C37026C77}"/>
              </a:ext>
            </a:extLst>
          </p:cNvPr>
          <p:cNvSpPr>
            <a:spLocks noGrp="1"/>
          </p:cNvSpPr>
          <p:nvPr>
            <p:ph type="title"/>
          </p:nvPr>
        </p:nvSpPr>
        <p:spPr/>
        <p:txBody>
          <a:bodyPr/>
          <a:lstStyle/>
          <a:p>
            <a:r>
              <a:rPr lang="cs-CZ" dirty="0"/>
              <a:t>Data Mart</a:t>
            </a:r>
            <a:br>
              <a:rPr lang="cs-CZ" dirty="0"/>
            </a:br>
            <a:endParaRPr lang="cs-CZ" dirty="0"/>
          </a:p>
        </p:txBody>
      </p:sp>
      <p:sp>
        <p:nvSpPr>
          <p:cNvPr id="5" name="Content Placeholder 4">
            <a:extLst>
              <a:ext uri="{FF2B5EF4-FFF2-40B4-BE49-F238E27FC236}">
                <a16:creationId xmlns:a16="http://schemas.microsoft.com/office/drawing/2014/main" id="{6A19A2A1-F2D9-4FD1-8A53-E42EF728429D}"/>
              </a:ext>
            </a:extLst>
          </p:cNvPr>
          <p:cNvSpPr>
            <a:spLocks noGrp="1"/>
          </p:cNvSpPr>
          <p:nvPr>
            <p:ph sz="half" idx="1"/>
          </p:nvPr>
        </p:nvSpPr>
        <p:spPr/>
        <p:txBody>
          <a:bodyPr/>
          <a:lstStyle/>
          <a:p>
            <a:r>
              <a:rPr lang="cs-CZ" dirty="0"/>
              <a:t>Okamžitý nákup</a:t>
            </a:r>
          </a:p>
          <a:p>
            <a:r>
              <a:rPr lang="cs-CZ" dirty="0"/>
              <a:t>Přehledně uložené zboží</a:t>
            </a:r>
          </a:p>
          <a:p>
            <a:r>
              <a:rPr lang="cs-CZ" dirty="0"/>
              <a:t>V požadované kvalitě</a:t>
            </a:r>
          </a:p>
        </p:txBody>
      </p:sp>
      <p:pic>
        <p:nvPicPr>
          <p:cNvPr id="6" name="Picture 2" descr="VÃ½sledek obrÃ¡zku pro mart">
            <a:extLst>
              <a:ext uri="{FF2B5EF4-FFF2-40B4-BE49-F238E27FC236}">
                <a16:creationId xmlns:a16="http://schemas.microsoft.com/office/drawing/2014/main" id="{DB08265E-966F-4E93-A556-19000DB7A99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1369" y="1270000"/>
            <a:ext cx="6556787" cy="4363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28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127C-99D4-49A9-8661-D9A25A55CECC}"/>
              </a:ext>
            </a:extLst>
          </p:cNvPr>
          <p:cNvSpPr>
            <a:spLocks noGrp="1"/>
          </p:cNvSpPr>
          <p:nvPr>
            <p:ph type="title"/>
          </p:nvPr>
        </p:nvSpPr>
        <p:spPr/>
        <p:txBody>
          <a:bodyPr/>
          <a:lstStyle/>
          <a:p>
            <a:r>
              <a:rPr lang="cs-CZ" dirty="0"/>
              <a:t>Co je to BI</a:t>
            </a:r>
          </a:p>
        </p:txBody>
      </p:sp>
      <p:pic>
        <p:nvPicPr>
          <p:cNvPr id="4" name="Obrázek 12">
            <a:extLst>
              <a:ext uri="{FF2B5EF4-FFF2-40B4-BE49-F238E27FC236}">
                <a16:creationId xmlns:a16="http://schemas.microsoft.com/office/drawing/2014/main" id="{C6CAA419-CE7A-446E-8EA6-44112C48F79D}"/>
              </a:ext>
            </a:extLst>
          </p:cNvPr>
          <p:cNvPicPr>
            <a:picLocks noGrp="1" noChangeAspect="1"/>
          </p:cNvPicPr>
          <p:nvPr>
            <p:ph idx="1"/>
          </p:nvPr>
        </p:nvPicPr>
        <p:blipFill>
          <a:blip r:embed="rId2"/>
          <a:stretch>
            <a:fillRect/>
          </a:stretch>
        </p:blipFill>
        <p:spPr>
          <a:xfrm>
            <a:off x="1554693" y="1700234"/>
            <a:ext cx="8012639" cy="5157766"/>
          </a:xfrm>
          <a:prstGeom prst="rect">
            <a:avLst/>
          </a:prstGeom>
        </p:spPr>
      </p:pic>
    </p:spTree>
    <p:extLst>
      <p:ext uri="{BB962C8B-B14F-4D97-AF65-F5344CB8AC3E}">
        <p14:creationId xmlns:p14="http://schemas.microsoft.com/office/powerpoint/2010/main" val="1814640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70DF-3F07-4E2D-86AF-2477F5DF6ABC}"/>
              </a:ext>
            </a:extLst>
          </p:cNvPr>
          <p:cNvSpPr>
            <a:spLocks noGrp="1"/>
          </p:cNvSpPr>
          <p:nvPr>
            <p:ph type="title"/>
          </p:nvPr>
        </p:nvSpPr>
        <p:spPr/>
        <p:txBody>
          <a:bodyPr/>
          <a:lstStyle/>
          <a:p>
            <a:endParaRPr lang="cs-CZ"/>
          </a:p>
        </p:txBody>
      </p:sp>
      <p:sp>
        <p:nvSpPr>
          <p:cNvPr id="4" name="Rectangle 3">
            <a:extLst>
              <a:ext uri="{FF2B5EF4-FFF2-40B4-BE49-F238E27FC236}">
                <a16:creationId xmlns:a16="http://schemas.microsoft.com/office/drawing/2014/main" id="{72F13AA7-7EA8-44B5-B560-2B4C187B38BA}"/>
              </a:ext>
            </a:extLst>
          </p:cNvPr>
          <p:cNvSpPr/>
          <p:nvPr/>
        </p:nvSpPr>
        <p:spPr>
          <a:xfrm>
            <a:off x="1537252" y="2451006"/>
            <a:ext cx="6096000" cy="3970318"/>
          </a:xfrm>
          <a:prstGeom prst="rect">
            <a:avLst/>
          </a:prstGeom>
        </p:spPr>
        <p:txBody>
          <a:bodyPr>
            <a:spAutoFit/>
          </a:bodyPr>
          <a:lstStyle/>
          <a:p>
            <a:r>
              <a:rPr lang="en-US" dirty="0">
                <a:solidFill>
                  <a:srgbClr val="222222"/>
                </a:solidFill>
                <a:latin typeface="Arial" panose="020B0604020202020204" pitchFamily="34" charset="0"/>
              </a:rPr>
              <a:t>A </a:t>
            </a:r>
            <a:r>
              <a:rPr lang="en-US" b="1" dirty="0">
                <a:solidFill>
                  <a:srgbClr val="222222"/>
                </a:solidFill>
                <a:latin typeface="Arial" panose="020B0604020202020204" pitchFamily="34" charset="0"/>
              </a:rPr>
              <a:t>data mart</a:t>
            </a:r>
            <a:r>
              <a:rPr lang="en-US" dirty="0">
                <a:solidFill>
                  <a:srgbClr val="222222"/>
                </a:solidFill>
                <a:latin typeface="Arial" panose="020B0604020202020204" pitchFamily="34" charset="0"/>
              </a:rPr>
              <a:t> is a structure / access pattern specific to </a:t>
            </a:r>
            <a:r>
              <a:rPr lang="en-US" i="1" dirty="0">
                <a:solidFill>
                  <a:srgbClr val="0B0080"/>
                </a:solidFill>
                <a:latin typeface="Arial" panose="020B0604020202020204" pitchFamily="34" charset="0"/>
                <a:hlinkClick r:id="rId2" tooltip="Data warehouse"/>
              </a:rPr>
              <a:t>data warehouse</a:t>
            </a:r>
            <a:r>
              <a:rPr lang="en-US" dirty="0">
                <a:solidFill>
                  <a:srgbClr val="222222"/>
                </a:solidFill>
                <a:latin typeface="Arial" panose="020B0604020202020204" pitchFamily="34" charset="0"/>
              </a:rPr>
              <a:t> environments, used to retrieve client-facing data. The data mart is a subset of the data warehouse and is usually oriented to a specific business line or team. Whereas data warehouses have an enterprise-wide depth, the information in data marts pertains to a single department. In some deployments, each department or business unit is considered the </a:t>
            </a:r>
            <a:r>
              <a:rPr lang="en-US" i="1" dirty="0">
                <a:solidFill>
                  <a:srgbClr val="222222"/>
                </a:solidFill>
                <a:latin typeface="Arial" panose="020B0604020202020204" pitchFamily="34" charset="0"/>
              </a:rPr>
              <a:t>owner</a:t>
            </a:r>
            <a:r>
              <a:rPr lang="en-US" dirty="0">
                <a:solidFill>
                  <a:srgbClr val="222222"/>
                </a:solidFill>
                <a:latin typeface="Arial" panose="020B0604020202020204" pitchFamily="34" charset="0"/>
              </a:rPr>
              <a:t> of its data mart including all the </a:t>
            </a:r>
            <a:r>
              <a:rPr lang="en-US" i="1" dirty="0">
                <a:solidFill>
                  <a:srgbClr val="222222"/>
                </a:solidFill>
                <a:latin typeface="Arial" panose="020B0604020202020204" pitchFamily="34" charset="0"/>
              </a:rPr>
              <a:t>hardware</a:t>
            </a:r>
            <a:r>
              <a:rPr lang="en-US" dirty="0">
                <a:solidFill>
                  <a:srgbClr val="222222"/>
                </a:solidFill>
                <a:latin typeface="Arial" panose="020B0604020202020204" pitchFamily="34" charset="0"/>
              </a:rPr>
              <a:t>, </a:t>
            </a:r>
            <a:r>
              <a:rPr lang="en-US" i="1" dirty="0">
                <a:solidFill>
                  <a:srgbClr val="222222"/>
                </a:solidFill>
                <a:latin typeface="Arial" panose="020B0604020202020204" pitchFamily="34" charset="0"/>
              </a:rPr>
              <a:t>software</a:t>
            </a:r>
            <a:r>
              <a:rPr lang="en-US" dirty="0">
                <a:solidFill>
                  <a:srgbClr val="222222"/>
                </a:solidFill>
                <a:latin typeface="Arial" panose="020B0604020202020204" pitchFamily="34" charset="0"/>
              </a:rPr>
              <a:t> and </a:t>
            </a:r>
            <a:r>
              <a:rPr lang="en-US" i="1" dirty="0">
                <a:solidFill>
                  <a:srgbClr val="222222"/>
                </a:solidFill>
                <a:latin typeface="Arial" panose="020B0604020202020204" pitchFamily="34" charset="0"/>
              </a:rPr>
              <a:t>data</a:t>
            </a:r>
            <a:r>
              <a:rPr lang="en-US" dirty="0">
                <a:solidFill>
                  <a:srgbClr val="222222"/>
                </a:solidFill>
                <a:latin typeface="Arial" panose="020B0604020202020204" pitchFamily="34" charset="0"/>
              </a:rPr>
              <a:t>.</a:t>
            </a:r>
            <a:r>
              <a:rPr lang="en-US" baseline="30000" dirty="0">
                <a:solidFill>
                  <a:srgbClr val="0B0080"/>
                </a:solidFill>
                <a:latin typeface="Arial" panose="020B0604020202020204" pitchFamily="34" charset="0"/>
                <a:hlinkClick r:id="rId3"/>
              </a:rPr>
              <a:t>[1]</a:t>
            </a:r>
            <a:r>
              <a:rPr lang="en-US" dirty="0">
                <a:solidFill>
                  <a:srgbClr val="222222"/>
                </a:solidFill>
                <a:latin typeface="Arial" panose="020B0604020202020204" pitchFamily="34" charset="0"/>
              </a:rPr>
              <a:t> This enables each department to isolate the use, manipulation and development of their data. In other deployments where conformed dimensions are used, this business unit ownership will not hold true for shared dimensions like customer, product, etc.</a:t>
            </a:r>
            <a:endParaRPr lang="cs-CZ" dirty="0"/>
          </a:p>
        </p:txBody>
      </p:sp>
    </p:spTree>
    <p:extLst>
      <p:ext uri="{BB962C8B-B14F-4D97-AF65-F5344CB8AC3E}">
        <p14:creationId xmlns:p14="http://schemas.microsoft.com/office/powerpoint/2010/main" val="3306314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57FC9-32E3-4A53-8EFB-A6813F3B067C}"/>
              </a:ext>
            </a:extLst>
          </p:cNvPr>
          <p:cNvSpPr>
            <a:spLocks noGrp="1"/>
          </p:cNvSpPr>
          <p:nvPr>
            <p:ph type="title"/>
          </p:nvPr>
        </p:nvSpPr>
        <p:spPr/>
        <p:txBody>
          <a:bodyPr/>
          <a:lstStyle/>
          <a:p>
            <a:r>
              <a:rPr lang="cs-CZ" dirty="0"/>
              <a:t>Normal forms</a:t>
            </a:r>
          </a:p>
        </p:txBody>
      </p:sp>
      <p:sp>
        <p:nvSpPr>
          <p:cNvPr id="5" name="Rectangle 1">
            <a:extLst>
              <a:ext uri="{FF2B5EF4-FFF2-40B4-BE49-F238E27FC236}">
                <a16:creationId xmlns:a16="http://schemas.microsoft.com/office/drawing/2014/main" id="{27FF3535-29AF-41CD-97EF-4044ADCB5000}"/>
              </a:ext>
            </a:extLst>
          </p:cNvPr>
          <p:cNvSpPr>
            <a:spLocks noChangeArrowheads="1"/>
          </p:cNvSpPr>
          <p:nvPr/>
        </p:nvSpPr>
        <p:spPr bwMode="auto">
          <a:xfrm>
            <a:off x="677863" y="323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cs-CZ" altLang="cs-CZ" sz="1800" b="0" i="0" u="none" strike="noStrike" cap="none" normalizeH="0" baseline="0">
                <a:ln>
                  <a:noFill/>
                </a:ln>
                <a:solidFill>
                  <a:schemeClr val="tx1"/>
                </a:solidFill>
                <a:effectLst/>
                <a:latin typeface="Arial" panose="020B0604020202020204" pitchFamily="34" charset="0"/>
              </a:rPr>
            </a:br>
            <a:endParaRPr kumimoji="0" lang="cs-CZ" altLang="cs-CZ"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00935A8-0D0D-4158-AB3C-DF61CF555850}"/>
              </a:ext>
            </a:extLst>
          </p:cNvPr>
          <p:cNvSpPr>
            <a:spLocks noChangeArrowheads="1"/>
          </p:cNvSpPr>
          <p:nvPr/>
        </p:nvSpPr>
        <p:spPr bwMode="auto">
          <a:xfrm>
            <a:off x="-529" y="13469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cs-CZ" altLang="cs-CZ" sz="1800" b="0" i="0" u="none" strike="noStrike" cap="none" normalizeH="0" baseline="0">
                <a:ln>
                  <a:noFill/>
                </a:ln>
                <a:solidFill>
                  <a:schemeClr val="tx1"/>
                </a:solidFill>
                <a:effectLst/>
                <a:latin typeface="Arial" panose="020B0604020202020204" pitchFamily="34" charset="0"/>
              </a:rPr>
            </a:br>
            <a:endParaRPr kumimoji="0" lang="cs-CZ" altLang="cs-CZ" sz="1800" b="0" i="0" u="none" strike="noStrike" cap="none" normalizeH="0" baseline="0">
              <a:ln>
                <a:noFill/>
              </a:ln>
              <a:solidFill>
                <a:schemeClr val="tx1"/>
              </a:solidFill>
              <a:effectLst/>
              <a:latin typeface="Arial" panose="020B0604020202020204" pitchFamily="34" charset="0"/>
            </a:endParaRPr>
          </a:p>
        </p:txBody>
      </p:sp>
      <p:graphicFrame>
        <p:nvGraphicFramePr>
          <p:cNvPr id="9" name="Content Placeholder 8">
            <a:extLst>
              <a:ext uri="{FF2B5EF4-FFF2-40B4-BE49-F238E27FC236}">
                <a16:creationId xmlns:a16="http://schemas.microsoft.com/office/drawing/2014/main" id="{A86F47A5-1AB1-4964-BC07-6399A732E930}"/>
              </a:ext>
            </a:extLst>
          </p:cNvPr>
          <p:cNvGraphicFramePr>
            <a:graphicFrameLocks noGrp="1"/>
          </p:cNvGraphicFramePr>
          <p:nvPr>
            <p:ph idx="1"/>
            <p:extLst>
              <p:ext uri="{D42A27DB-BD31-4B8C-83A1-F6EECF244321}">
                <p14:modId xmlns:p14="http://schemas.microsoft.com/office/powerpoint/2010/main" val="1422756862"/>
              </p:ext>
            </p:extLst>
          </p:nvPr>
        </p:nvGraphicFramePr>
        <p:xfrm>
          <a:off x="781878" y="2478169"/>
          <a:ext cx="7578691" cy="1908888"/>
        </p:xfrm>
        <a:graphic>
          <a:graphicData uri="http://schemas.openxmlformats.org/drawingml/2006/table">
            <a:tbl>
              <a:tblPr>
                <a:tableStyleId>{5C22544A-7EE6-4342-B048-85BDC9FD1C3A}</a:tableStyleId>
              </a:tblPr>
              <a:tblGrid>
                <a:gridCol w="568758">
                  <a:extLst>
                    <a:ext uri="{9D8B030D-6E8A-4147-A177-3AD203B41FA5}">
                      <a16:colId xmlns:a16="http://schemas.microsoft.com/office/drawing/2014/main" val="1626196270"/>
                    </a:ext>
                  </a:extLst>
                </a:gridCol>
                <a:gridCol w="7009933">
                  <a:extLst>
                    <a:ext uri="{9D8B030D-6E8A-4147-A177-3AD203B41FA5}">
                      <a16:colId xmlns:a16="http://schemas.microsoft.com/office/drawing/2014/main" val="3363321857"/>
                    </a:ext>
                  </a:extLst>
                </a:gridCol>
              </a:tblGrid>
              <a:tr h="636296">
                <a:tc>
                  <a:txBody>
                    <a:bodyPr/>
                    <a:lstStyle/>
                    <a:p>
                      <a:pPr algn="l" fontAlgn="b"/>
                      <a:r>
                        <a:rPr lang="cs-CZ" sz="1100" u="none" strike="noStrike">
                          <a:effectLst/>
                        </a:rPr>
                        <a:t>1.NF</a:t>
                      </a:r>
                      <a:endParaRPr lang="cs-CZ"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Each table cell should contain a single value. Each record needs to be unique.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1667616"/>
                  </a:ext>
                </a:extLst>
              </a:tr>
              <a:tr h="636296">
                <a:tc>
                  <a:txBody>
                    <a:bodyPr/>
                    <a:lstStyle/>
                    <a:p>
                      <a:pPr algn="l" fontAlgn="b"/>
                      <a:r>
                        <a:rPr lang="cs-CZ" sz="1100" u="none" strike="noStrike">
                          <a:effectLst/>
                        </a:rPr>
                        <a:t>2.NF</a:t>
                      </a:r>
                      <a:endParaRPr lang="cs-CZ"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cs-CZ" sz="1100" u="none" strike="noStrike">
                          <a:effectLst/>
                        </a:rPr>
                        <a:t>Single Column Primary Key</a:t>
                      </a:r>
                      <a:endParaRPr lang="cs-CZ"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49962563"/>
                  </a:ext>
                </a:extLst>
              </a:tr>
              <a:tr h="636296">
                <a:tc>
                  <a:txBody>
                    <a:bodyPr/>
                    <a:lstStyle/>
                    <a:p>
                      <a:pPr algn="l" fontAlgn="b"/>
                      <a:r>
                        <a:rPr lang="cs-CZ" sz="1100" u="none" strike="noStrike">
                          <a:effectLst/>
                        </a:rPr>
                        <a:t>3.NF</a:t>
                      </a:r>
                      <a:endParaRPr lang="cs-CZ"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cs-CZ" sz="1100" u="none" strike="noStrike" dirty="0">
                          <a:effectLst/>
                        </a:rPr>
                        <a:t>Has no transitive functional dependencies</a:t>
                      </a:r>
                      <a:endParaRPr lang="cs-CZ"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38359570"/>
                  </a:ext>
                </a:extLst>
              </a:tr>
            </a:tbl>
          </a:graphicData>
        </a:graphic>
      </p:graphicFrame>
    </p:spTree>
    <p:extLst>
      <p:ext uri="{BB962C8B-B14F-4D97-AF65-F5344CB8AC3E}">
        <p14:creationId xmlns:p14="http://schemas.microsoft.com/office/powerpoint/2010/main" val="2329370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57FC9-32E3-4A53-8EFB-A6813F3B067C}"/>
              </a:ext>
            </a:extLst>
          </p:cNvPr>
          <p:cNvSpPr>
            <a:spLocks noGrp="1"/>
          </p:cNvSpPr>
          <p:nvPr>
            <p:ph type="title"/>
          </p:nvPr>
        </p:nvSpPr>
        <p:spPr/>
        <p:txBody>
          <a:bodyPr/>
          <a:lstStyle/>
          <a:p>
            <a:r>
              <a:rPr lang="cs-CZ" dirty="0"/>
              <a:t>3NF</a:t>
            </a:r>
          </a:p>
        </p:txBody>
      </p:sp>
      <p:graphicFrame>
        <p:nvGraphicFramePr>
          <p:cNvPr id="6" name="Content Placeholder 5">
            <a:extLst>
              <a:ext uri="{FF2B5EF4-FFF2-40B4-BE49-F238E27FC236}">
                <a16:creationId xmlns:a16="http://schemas.microsoft.com/office/drawing/2014/main" id="{BA8FF9C8-32E7-4E67-A2B0-F4BDDC1B3077}"/>
              </a:ext>
            </a:extLst>
          </p:cNvPr>
          <p:cNvGraphicFramePr>
            <a:graphicFrameLocks noGrp="1"/>
          </p:cNvGraphicFramePr>
          <p:nvPr>
            <p:ph idx="1"/>
            <p:extLst>
              <p:ext uri="{D42A27DB-BD31-4B8C-83A1-F6EECF244321}">
                <p14:modId xmlns:p14="http://schemas.microsoft.com/office/powerpoint/2010/main" val="2987445375"/>
              </p:ext>
            </p:extLst>
          </p:nvPr>
        </p:nvGraphicFramePr>
        <p:xfrm>
          <a:off x="677335" y="1770269"/>
          <a:ext cx="8596311" cy="2560320"/>
        </p:xfrm>
        <a:graphic>
          <a:graphicData uri="http://schemas.openxmlformats.org/drawingml/2006/table">
            <a:tbl>
              <a:tblPr/>
              <a:tblGrid>
                <a:gridCol w="2865437">
                  <a:extLst>
                    <a:ext uri="{9D8B030D-6E8A-4147-A177-3AD203B41FA5}">
                      <a16:colId xmlns:a16="http://schemas.microsoft.com/office/drawing/2014/main" val="3537547067"/>
                    </a:ext>
                  </a:extLst>
                </a:gridCol>
                <a:gridCol w="2865437">
                  <a:extLst>
                    <a:ext uri="{9D8B030D-6E8A-4147-A177-3AD203B41FA5}">
                      <a16:colId xmlns:a16="http://schemas.microsoft.com/office/drawing/2014/main" val="3091967206"/>
                    </a:ext>
                  </a:extLst>
                </a:gridCol>
                <a:gridCol w="2865437">
                  <a:extLst>
                    <a:ext uri="{9D8B030D-6E8A-4147-A177-3AD203B41FA5}">
                      <a16:colId xmlns:a16="http://schemas.microsoft.com/office/drawing/2014/main" val="3258515824"/>
                    </a:ext>
                  </a:extLst>
                </a:gridCol>
              </a:tblGrid>
              <a:tr h="0">
                <a:tc gridSpan="3">
                  <a:txBody>
                    <a:bodyPr/>
                    <a:lstStyle/>
                    <a:p>
                      <a:r>
                        <a:rPr lang="cs-CZ" dirty="0"/>
                        <a:t>Tabulka Film</a:t>
                      </a:r>
                    </a:p>
                  </a:txBody>
                  <a:tcPr anchor="ctr">
                    <a:solidFill>
                      <a:srgbClr val="F8F9FA"/>
                    </a:solidFill>
                  </a:tcP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277621029"/>
                  </a:ext>
                </a:extLst>
              </a:tr>
              <a:tr h="0">
                <a:tc>
                  <a:txBody>
                    <a:bodyPr/>
                    <a:lstStyle/>
                    <a:p>
                      <a:pPr algn="ctr"/>
                      <a:r>
                        <a:rPr lang="cs-CZ" u="sng">
                          <a:effectLst/>
                        </a:rPr>
                        <a:t>ID Filmu</a:t>
                      </a:r>
                      <a:endParaRPr lang="cs-CZ">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cs-CZ">
                          <a:effectLst/>
                        </a:rPr>
                        <a:t>ID Žánru</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cs-CZ">
                          <a:effectLst/>
                        </a:rPr>
                        <a:t>Délka filmu</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432181005"/>
                  </a:ext>
                </a:extLst>
              </a:tr>
              <a:tr h="0">
                <a:tc>
                  <a:txBody>
                    <a:bodyPr/>
                    <a:lstStyle/>
                    <a:p>
                      <a:r>
                        <a:rPr lang="cs-CZ">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a:effectLst/>
                        </a:rPr>
                        <a:t>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a:effectLst/>
                        </a:rPr>
                        <a:t>01:20:00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35937387"/>
                  </a:ext>
                </a:extLst>
              </a:tr>
              <a:tr h="0">
                <a:tc>
                  <a:txBody>
                    <a:bodyPr/>
                    <a:lstStyle/>
                    <a:p>
                      <a:r>
                        <a:rPr lang="cs-CZ">
                          <a:effectLst/>
                        </a:rPr>
                        <a:t>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a:effectLst/>
                        </a:rPr>
                        <a:t>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a:effectLst/>
                        </a:rPr>
                        <a:t>01:05:00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88046225"/>
                  </a:ext>
                </a:extLst>
              </a:tr>
              <a:tr h="0">
                <a:tc>
                  <a:txBody>
                    <a:bodyPr/>
                    <a:lstStyle/>
                    <a:p>
                      <a:r>
                        <a:rPr lang="cs-CZ">
                          <a:effectLst/>
                        </a:rPr>
                        <a:t>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a:effectLst/>
                        </a:rPr>
                        <a:t>01:50:00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57681707"/>
                  </a:ext>
                </a:extLst>
              </a:tr>
              <a:tr h="0">
                <a:tc>
                  <a:txBody>
                    <a:bodyPr/>
                    <a:lstStyle/>
                    <a:p>
                      <a:r>
                        <a:rPr lang="cs-CZ">
                          <a:effectLst/>
                        </a:rPr>
                        <a:t>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a:effectLst/>
                        </a:rPr>
                        <a:t>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a:effectLst/>
                        </a:rPr>
                        <a:t>01:10:00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61643251"/>
                  </a:ext>
                </a:extLst>
              </a:tr>
              <a:tr h="0">
                <a:tc>
                  <a:txBody>
                    <a:bodyPr/>
                    <a:lstStyle/>
                    <a:p>
                      <a:r>
                        <a:rPr lang="cs-CZ">
                          <a:effectLst/>
                        </a:rPr>
                        <a:t>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a:effectLst/>
                        </a:rPr>
                        <a:t>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dirty="0">
                          <a:effectLst/>
                        </a:rPr>
                        <a:t>01:11:00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8574090"/>
                  </a:ext>
                </a:extLst>
              </a:tr>
            </a:tbl>
          </a:graphicData>
        </a:graphic>
      </p:graphicFrame>
      <p:sp>
        <p:nvSpPr>
          <p:cNvPr id="5" name="Rectangle 1">
            <a:extLst>
              <a:ext uri="{FF2B5EF4-FFF2-40B4-BE49-F238E27FC236}">
                <a16:creationId xmlns:a16="http://schemas.microsoft.com/office/drawing/2014/main" id="{27FF3535-29AF-41CD-97EF-4044ADCB5000}"/>
              </a:ext>
            </a:extLst>
          </p:cNvPr>
          <p:cNvSpPr>
            <a:spLocks noChangeArrowheads="1"/>
          </p:cNvSpPr>
          <p:nvPr/>
        </p:nvSpPr>
        <p:spPr bwMode="auto">
          <a:xfrm>
            <a:off x="677863" y="323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cs-CZ" altLang="cs-CZ" sz="1800" b="0" i="0" u="none" strike="noStrike" cap="none" normalizeH="0" baseline="0">
                <a:ln>
                  <a:noFill/>
                </a:ln>
                <a:solidFill>
                  <a:schemeClr val="tx1"/>
                </a:solidFill>
                <a:effectLst/>
                <a:latin typeface="Arial" panose="020B0604020202020204" pitchFamily="34" charset="0"/>
              </a:rPr>
            </a:br>
            <a:endParaRPr kumimoji="0" lang="cs-CZ" altLang="cs-CZ"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078979C5-3F83-490B-8777-A0662D2CD208}"/>
              </a:ext>
            </a:extLst>
          </p:cNvPr>
          <p:cNvGraphicFramePr>
            <a:graphicFrameLocks noGrp="1"/>
          </p:cNvGraphicFramePr>
          <p:nvPr>
            <p:extLst>
              <p:ext uri="{D42A27DB-BD31-4B8C-83A1-F6EECF244321}">
                <p14:modId xmlns:p14="http://schemas.microsoft.com/office/powerpoint/2010/main" val="659372708"/>
              </p:ext>
            </p:extLst>
          </p:nvPr>
        </p:nvGraphicFramePr>
        <p:xfrm>
          <a:off x="677334" y="4533901"/>
          <a:ext cx="8596312" cy="1828800"/>
        </p:xfrm>
        <a:graphic>
          <a:graphicData uri="http://schemas.openxmlformats.org/drawingml/2006/table">
            <a:tbl>
              <a:tblPr/>
              <a:tblGrid>
                <a:gridCol w="4298156">
                  <a:extLst>
                    <a:ext uri="{9D8B030D-6E8A-4147-A177-3AD203B41FA5}">
                      <a16:colId xmlns:a16="http://schemas.microsoft.com/office/drawing/2014/main" val="597759359"/>
                    </a:ext>
                  </a:extLst>
                </a:gridCol>
                <a:gridCol w="4298156">
                  <a:extLst>
                    <a:ext uri="{9D8B030D-6E8A-4147-A177-3AD203B41FA5}">
                      <a16:colId xmlns:a16="http://schemas.microsoft.com/office/drawing/2014/main" val="291947130"/>
                    </a:ext>
                  </a:extLst>
                </a:gridCol>
              </a:tblGrid>
              <a:tr h="0">
                <a:tc gridSpan="2">
                  <a:txBody>
                    <a:bodyPr/>
                    <a:lstStyle/>
                    <a:p>
                      <a:r>
                        <a:rPr lang="cs-CZ"/>
                        <a:t>Tabulka Žánr</a:t>
                      </a:r>
                    </a:p>
                  </a:txBody>
                  <a:tcPr anchor="ctr">
                    <a:solidFill>
                      <a:srgbClr val="F8F9FA"/>
                    </a:solidFill>
                  </a:tcPr>
                </a:tc>
                <a:tc hMerge="1">
                  <a:txBody>
                    <a:bodyPr/>
                    <a:lstStyle/>
                    <a:p>
                      <a:endParaRPr lang="cs-CZ"/>
                    </a:p>
                  </a:txBody>
                  <a:tcPr/>
                </a:tc>
                <a:extLst>
                  <a:ext uri="{0D108BD9-81ED-4DB2-BD59-A6C34878D82A}">
                    <a16:rowId xmlns:a16="http://schemas.microsoft.com/office/drawing/2014/main" val="1085169355"/>
                  </a:ext>
                </a:extLst>
              </a:tr>
              <a:tr h="0">
                <a:tc>
                  <a:txBody>
                    <a:bodyPr/>
                    <a:lstStyle/>
                    <a:p>
                      <a:pPr algn="ctr"/>
                      <a:r>
                        <a:rPr lang="cs-CZ" u="sng">
                          <a:effectLst/>
                        </a:rPr>
                        <a:t>ID Žánru</a:t>
                      </a:r>
                      <a:endParaRPr lang="cs-CZ">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cs-CZ">
                          <a:effectLst/>
                        </a:rPr>
                        <a:t>Název žánru</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673986105"/>
                  </a:ext>
                </a:extLst>
              </a:tr>
              <a:tr h="0">
                <a:tc>
                  <a:txBody>
                    <a:bodyPr/>
                    <a:lstStyle/>
                    <a:p>
                      <a:r>
                        <a:rPr lang="cs-CZ">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a:effectLst/>
                        </a:rPr>
                        <a:t>Komedie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94033114"/>
                  </a:ext>
                </a:extLst>
              </a:tr>
              <a:tr h="0">
                <a:tc>
                  <a:txBody>
                    <a:bodyPr/>
                    <a:lstStyle/>
                    <a:p>
                      <a:r>
                        <a:rPr lang="cs-CZ">
                          <a:effectLst/>
                        </a:rPr>
                        <a:t>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a:effectLst/>
                        </a:rPr>
                        <a:t>Akční</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66597612"/>
                  </a:ext>
                </a:extLst>
              </a:tr>
              <a:tr h="0">
                <a:tc>
                  <a:txBody>
                    <a:bodyPr/>
                    <a:lstStyle/>
                    <a:p>
                      <a:r>
                        <a:rPr lang="cs-CZ">
                          <a:effectLst/>
                        </a:rPr>
                        <a:t>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cs-CZ" dirty="0">
                          <a:effectLst/>
                        </a:rPr>
                        <a:t>Dokumentární</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40470864"/>
                  </a:ext>
                </a:extLst>
              </a:tr>
            </a:tbl>
          </a:graphicData>
        </a:graphic>
      </p:graphicFrame>
      <p:sp>
        <p:nvSpPr>
          <p:cNvPr id="8" name="Rectangle 2">
            <a:extLst>
              <a:ext uri="{FF2B5EF4-FFF2-40B4-BE49-F238E27FC236}">
                <a16:creationId xmlns:a16="http://schemas.microsoft.com/office/drawing/2014/main" id="{300935A8-0D0D-4158-AB3C-DF61CF555850}"/>
              </a:ext>
            </a:extLst>
          </p:cNvPr>
          <p:cNvSpPr>
            <a:spLocks noChangeArrowheads="1"/>
          </p:cNvSpPr>
          <p:nvPr/>
        </p:nvSpPr>
        <p:spPr bwMode="auto">
          <a:xfrm>
            <a:off x="-529" y="13469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cs-CZ" altLang="cs-CZ" sz="1800" b="0" i="0" u="none" strike="noStrike" cap="none" normalizeH="0" baseline="0">
                <a:ln>
                  <a:noFill/>
                </a:ln>
                <a:solidFill>
                  <a:schemeClr val="tx1"/>
                </a:solidFill>
                <a:effectLst/>
                <a:latin typeface="Arial" panose="020B0604020202020204" pitchFamily="34" charset="0"/>
              </a:rPr>
            </a:br>
            <a:endParaRPr kumimoji="0" lang="cs-CZ" altLang="cs-CZ"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2720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31E8-3C27-42AA-9ACE-1478ED020C80}"/>
              </a:ext>
            </a:extLst>
          </p:cNvPr>
          <p:cNvSpPr>
            <a:spLocks noGrp="1"/>
          </p:cNvSpPr>
          <p:nvPr>
            <p:ph type="title"/>
          </p:nvPr>
        </p:nvSpPr>
        <p:spPr/>
        <p:txBody>
          <a:bodyPr/>
          <a:lstStyle/>
          <a:p>
            <a:r>
              <a:rPr lang="cs-CZ" dirty="0"/>
              <a:t>Kimball‘s DW</a:t>
            </a:r>
          </a:p>
        </p:txBody>
      </p:sp>
      <p:pic>
        <p:nvPicPr>
          <p:cNvPr id="7170" name="Picture 2" descr="https://cdn.ttgtmedia.com/rms/enterpriseApplications/Kimball's%20Approach.png">
            <a:extLst>
              <a:ext uri="{FF2B5EF4-FFF2-40B4-BE49-F238E27FC236}">
                <a16:creationId xmlns:a16="http://schemas.microsoft.com/office/drawing/2014/main" id="{D07BB9C2-FC5F-4B80-A19B-0E71F99E65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218305"/>
            <a:ext cx="8596312" cy="376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963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3CEFA-14ED-4EA9-9358-FEF6BBCBA676}"/>
              </a:ext>
            </a:extLst>
          </p:cNvPr>
          <p:cNvSpPr>
            <a:spLocks noGrp="1"/>
          </p:cNvSpPr>
          <p:nvPr>
            <p:ph type="title"/>
          </p:nvPr>
        </p:nvSpPr>
        <p:spPr/>
        <p:txBody>
          <a:bodyPr/>
          <a:lstStyle/>
          <a:p>
            <a:r>
              <a:rPr lang="cs-CZ" dirty="0"/>
              <a:t>Kimball</a:t>
            </a:r>
          </a:p>
        </p:txBody>
      </p:sp>
      <p:sp>
        <p:nvSpPr>
          <p:cNvPr id="3" name="Content Placeholder 2">
            <a:extLst>
              <a:ext uri="{FF2B5EF4-FFF2-40B4-BE49-F238E27FC236}">
                <a16:creationId xmlns:a16="http://schemas.microsoft.com/office/drawing/2014/main" id="{CBF46D3C-E322-495E-BC59-E6D1FA12CC67}"/>
              </a:ext>
            </a:extLst>
          </p:cNvPr>
          <p:cNvSpPr>
            <a:spLocks noGrp="1"/>
          </p:cNvSpPr>
          <p:nvPr>
            <p:ph idx="1"/>
          </p:nvPr>
        </p:nvSpPr>
        <p:spPr/>
        <p:txBody>
          <a:bodyPr/>
          <a:lstStyle/>
          <a:p>
            <a:r>
              <a:rPr lang="en-US" dirty="0"/>
              <a:t>Keeping in mind the most important business aspects or departments, data marts are created first. These provide a thin view into the </a:t>
            </a:r>
            <a:r>
              <a:rPr lang="en-US" dirty="0" err="1"/>
              <a:t>organisational</a:t>
            </a:r>
            <a:r>
              <a:rPr lang="en-US" dirty="0"/>
              <a:t> data and, as and when required, these can be combined into a larger data warehouse. Kimball defines data warehouse as “a copy of transaction data specifically structured for query and analysis”.</a:t>
            </a:r>
            <a:endParaRPr lang="cs-CZ" dirty="0"/>
          </a:p>
          <a:p>
            <a:r>
              <a:rPr lang="cs-CZ" dirty="0"/>
              <a:t>Facts and Dimensions</a:t>
            </a:r>
          </a:p>
          <a:p>
            <a:endParaRPr lang="cs-CZ" dirty="0"/>
          </a:p>
        </p:txBody>
      </p:sp>
    </p:spTree>
    <p:extLst>
      <p:ext uri="{BB962C8B-B14F-4D97-AF65-F5344CB8AC3E}">
        <p14:creationId xmlns:p14="http://schemas.microsoft.com/office/powerpoint/2010/main" val="3888149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048E-8315-43F0-B351-528369A92AFA}"/>
              </a:ext>
            </a:extLst>
          </p:cNvPr>
          <p:cNvSpPr>
            <a:spLocks noGrp="1"/>
          </p:cNvSpPr>
          <p:nvPr>
            <p:ph type="title"/>
          </p:nvPr>
        </p:nvSpPr>
        <p:spPr/>
        <p:txBody>
          <a:bodyPr/>
          <a:lstStyle/>
          <a:p>
            <a:r>
              <a:rPr lang="cs-CZ" dirty="0"/>
              <a:t>Data </a:t>
            </a:r>
            <a:r>
              <a:rPr lang="cs-CZ" dirty="0" err="1"/>
              <a:t>Vault</a:t>
            </a:r>
            <a:r>
              <a:rPr lang="cs-CZ" dirty="0"/>
              <a:t> – agilní DW</a:t>
            </a:r>
          </a:p>
        </p:txBody>
      </p:sp>
      <p:sp>
        <p:nvSpPr>
          <p:cNvPr id="3" name="Content Placeholder 2">
            <a:extLst>
              <a:ext uri="{FF2B5EF4-FFF2-40B4-BE49-F238E27FC236}">
                <a16:creationId xmlns:a16="http://schemas.microsoft.com/office/drawing/2014/main" id="{0F6E2EFC-B742-47E7-A635-E8254975FF5D}"/>
              </a:ext>
            </a:extLst>
          </p:cNvPr>
          <p:cNvSpPr>
            <a:spLocks noGrp="1"/>
          </p:cNvSpPr>
          <p:nvPr>
            <p:ph idx="1"/>
          </p:nvPr>
        </p:nvSpPr>
        <p:spPr/>
        <p:txBody>
          <a:bodyPr>
            <a:normAutofit/>
          </a:bodyPr>
          <a:lstStyle/>
          <a:p>
            <a:pPr fontAlgn="base"/>
            <a:r>
              <a:rPr lang="en-US" dirty="0"/>
              <a:t>manage and </a:t>
            </a:r>
            <a:r>
              <a:rPr lang="en-US" b="1" dirty="0"/>
              <a:t>enforce compliance</a:t>
            </a:r>
            <a:r>
              <a:rPr lang="en-US" dirty="0"/>
              <a:t> </a:t>
            </a:r>
          </a:p>
          <a:p>
            <a:pPr fontAlgn="base"/>
            <a:r>
              <a:rPr lang="en-US" b="1" dirty="0"/>
              <a:t>spot business problems</a:t>
            </a:r>
            <a:r>
              <a:rPr lang="en-US" dirty="0"/>
              <a:t> that were never visible previously</a:t>
            </a:r>
          </a:p>
          <a:p>
            <a:pPr fontAlgn="base"/>
            <a:r>
              <a:rPr lang="en-US" dirty="0"/>
              <a:t>rapidly </a:t>
            </a:r>
            <a:r>
              <a:rPr lang="en-US" b="1" dirty="0"/>
              <a:t>reduce business cycle time</a:t>
            </a:r>
            <a:r>
              <a:rPr lang="en-US" dirty="0"/>
              <a:t> for implementing changes</a:t>
            </a:r>
          </a:p>
          <a:p>
            <a:pPr fontAlgn="base"/>
            <a:r>
              <a:rPr lang="en-US" dirty="0"/>
              <a:t>merge new business units into the organization </a:t>
            </a:r>
            <a:r>
              <a:rPr lang="en-US" b="1" dirty="0"/>
              <a:t>rapidly</a:t>
            </a:r>
            <a:endParaRPr lang="en-US" dirty="0"/>
          </a:p>
          <a:p>
            <a:pPr fontAlgn="base"/>
            <a:r>
              <a:rPr lang="en-US" b="1" dirty="0"/>
              <a:t>rapid </a:t>
            </a:r>
            <a:r>
              <a:rPr lang="en-US" b="1" dirty="0" err="1"/>
              <a:t>roi</a:t>
            </a:r>
            <a:r>
              <a:rPr lang="en-US" dirty="0"/>
              <a:t> and delivery of information to new star schemas</a:t>
            </a:r>
          </a:p>
          <a:p>
            <a:pPr fontAlgn="base"/>
            <a:r>
              <a:rPr lang="en-US" dirty="0"/>
              <a:t>consolidate disparate data stores., </a:t>
            </a:r>
            <a:r>
              <a:rPr lang="en-US" dirty="0" err="1"/>
              <a:t>ie</a:t>
            </a:r>
            <a:r>
              <a:rPr lang="en-US" dirty="0"/>
              <a:t>: </a:t>
            </a:r>
            <a:r>
              <a:rPr lang="en-US" b="1" i="1" dirty="0"/>
              <a:t>master data management</a:t>
            </a:r>
            <a:endParaRPr lang="en-US" dirty="0"/>
          </a:p>
          <a:p>
            <a:pPr fontAlgn="base"/>
            <a:r>
              <a:rPr lang="en-US" b="1" dirty="0"/>
              <a:t>scale</a:t>
            </a:r>
            <a:r>
              <a:rPr lang="en-US" dirty="0"/>
              <a:t> to hundreds of </a:t>
            </a:r>
            <a:r>
              <a:rPr lang="en-US" b="1" dirty="0"/>
              <a:t>terabytes or petabytes</a:t>
            </a:r>
            <a:endParaRPr lang="en-US" dirty="0"/>
          </a:p>
          <a:p>
            <a:pPr fontAlgn="base"/>
            <a:r>
              <a:rPr lang="en-US" b="1" dirty="0"/>
              <a:t>sei </a:t>
            </a:r>
            <a:r>
              <a:rPr lang="en-US" b="1" dirty="0" err="1"/>
              <a:t>cmm</a:t>
            </a:r>
            <a:r>
              <a:rPr lang="en-US" b="1" dirty="0"/>
              <a:t> level 5</a:t>
            </a:r>
            <a:r>
              <a:rPr lang="en-US" dirty="0"/>
              <a:t> compliant (repeatable, consistent, redundant architecture)</a:t>
            </a:r>
          </a:p>
          <a:p>
            <a:pPr fontAlgn="base"/>
            <a:r>
              <a:rPr lang="en-US" dirty="0"/>
              <a:t>trace </a:t>
            </a:r>
            <a:r>
              <a:rPr lang="en-US" b="1" i="1" dirty="0"/>
              <a:t>all</a:t>
            </a:r>
            <a:r>
              <a:rPr lang="en-US" dirty="0"/>
              <a:t> data back to the source systems</a:t>
            </a:r>
          </a:p>
          <a:p>
            <a:endParaRPr lang="cs-CZ" dirty="0"/>
          </a:p>
        </p:txBody>
      </p:sp>
    </p:spTree>
    <p:extLst>
      <p:ext uri="{BB962C8B-B14F-4D97-AF65-F5344CB8AC3E}">
        <p14:creationId xmlns:p14="http://schemas.microsoft.com/office/powerpoint/2010/main" val="2026579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42A2-C169-49A3-923A-52668CEA2407}"/>
              </a:ext>
            </a:extLst>
          </p:cNvPr>
          <p:cNvSpPr>
            <a:spLocks noGrp="1"/>
          </p:cNvSpPr>
          <p:nvPr>
            <p:ph type="ctrTitle"/>
          </p:nvPr>
        </p:nvSpPr>
        <p:spPr/>
        <p:txBody>
          <a:bodyPr/>
          <a:lstStyle/>
          <a:p>
            <a:r>
              <a:rPr lang="cs-CZ" dirty="0" err="1"/>
              <a:t>Modern</a:t>
            </a:r>
            <a:r>
              <a:rPr lang="cs-CZ" dirty="0"/>
              <a:t> DWH</a:t>
            </a:r>
          </a:p>
        </p:txBody>
      </p:sp>
      <p:sp>
        <p:nvSpPr>
          <p:cNvPr id="4" name="Subtitle 3">
            <a:extLst>
              <a:ext uri="{FF2B5EF4-FFF2-40B4-BE49-F238E27FC236}">
                <a16:creationId xmlns:a16="http://schemas.microsoft.com/office/drawing/2014/main" id="{25281BC8-81A3-42EE-80DC-083F4E216CDA}"/>
              </a:ext>
            </a:extLst>
          </p:cNvPr>
          <p:cNvSpPr>
            <a:spLocks noGrp="1"/>
          </p:cNvSpPr>
          <p:nvPr>
            <p:ph type="subTitle" idx="1"/>
          </p:nvPr>
        </p:nvSpPr>
        <p:spPr/>
        <p:txBody>
          <a:bodyPr/>
          <a:lstStyle/>
          <a:p>
            <a:endParaRPr lang="cs-CZ"/>
          </a:p>
        </p:txBody>
      </p:sp>
    </p:spTree>
    <p:extLst>
      <p:ext uri="{BB962C8B-B14F-4D97-AF65-F5344CB8AC3E}">
        <p14:creationId xmlns:p14="http://schemas.microsoft.com/office/powerpoint/2010/main" val="19678437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Group 290"/>
          <p:cNvGrpSpPr/>
          <p:nvPr/>
        </p:nvGrpSpPr>
        <p:grpSpPr>
          <a:xfrm>
            <a:off x="879809" y="4314036"/>
            <a:ext cx="9568728" cy="1506522"/>
            <a:chOff x="879068" y="4314161"/>
            <a:chExt cx="9570085" cy="1506736"/>
          </a:xfrm>
        </p:grpSpPr>
        <p:sp>
          <p:nvSpPr>
            <p:cNvPr id="35" name="Rectangle 34"/>
            <p:cNvSpPr/>
            <p:nvPr/>
          </p:nvSpPr>
          <p:spPr bwMode="auto">
            <a:xfrm>
              <a:off x="4128788" y="4907058"/>
              <a:ext cx="1538113" cy="3693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dirty="0">
                  <a:solidFill>
                    <a:schemeClr val="tx1"/>
                  </a:solidFill>
                  <a:latin typeface="+mj-lt"/>
                  <a:ea typeface="Segoe UI" pitchFamily="34" charset="0"/>
                  <a:cs typeface="Segoe UI" pitchFamily="34" charset="0"/>
                </a:rPr>
                <a:t>ETL pipeline</a:t>
              </a:r>
            </a:p>
          </p:txBody>
        </p:sp>
        <p:cxnSp>
          <p:nvCxnSpPr>
            <p:cNvPr id="38" name="Straight Arrow Connector 37"/>
            <p:cNvCxnSpPr/>
            <p:nvPr/>
          </p:nvCxnSpPr>
          <p:spPr>
            <a:xfrm flipV="1">
              <a:off x="1950001" y="5096692"/>
              <a:ext cx="2178787"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3"/>
            </p:cNvCxnSpPr>
            <p:nvPr/>
          </p:nvCxnSpPr>
          <p:spPr>
            <a:xfrm flipV="1">
              <a:off x="5666901" y="5085058"/>
              <a:ext cx="1597616"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916096" y="5091724"/>
              <a:ext cx="1424922"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946348" y="4314161"/>
              <a:ext cx="3902992" cy="332399"/>
            </a:xfrm>
            <a:prstGeom prst="rect">
              <a:avLst/>
            </a:prstGeom>
            <a:noFill/>
          </p:spPr>
          <p:txBody>
            <a:bodyPr wrap="square" lIns="0" tIns="0" rIns="0" bIns="0" rtlCol="0" anchor="ctr">
              <a:noAutofit/>
            </a:bodyPr>
            <a:lstStyle/>
            <a:p>
              <a:pPr algn="ctr" defTabSz="914225">
                <a:defRPr/>
              </a:pPr>
              <a:r>
                <a:rPr lang="en-US" sz="1765" kern="0" dirty="0"/>
                <a:t>Dedicated ETL tools (e.g. SSIS)</a:t>
              </a:r>
            </a:p>
          </p:txBody>
        </p:sp>
        <p:cxnSp>
          <p:nvCxnSpPr>
            <p:cNvPr id="96" name="Straight Arrow Connector 95"/>
            <p:cNvCxnSpPr>
              <a:endCxn id="35" idx="0"/>
            </p:cNvCxnSpPr>
            <p:nvPr/>
          </p:nvCxnSpPr>
          <p:spPr>
            <a:xfrm>
              <a:off x="4897844" y="4635552"/>
              <a:ext cx="1" cy="271506"/>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7008732" y="5557400"/>
              <a:ext cx="1271517" cy="215451"/>
            </a:xfrm>
            <a:prstGeom prst="rect">
              <a:avLst/>
            </a:prstGeom>
            <a:noFill/>
          </p:spPr>
          <p:txBody>
            <a:bodyPr wrap="none" lIns="0" tIns="0" rIns="0" bIns="0" rtlCol="0" anchor="ctr">
              <a:spAutoFit/>
            </a:bodyPr>
            <a:lstStyle/>
            <a:p>
              <a:pPr algn="ctr" defTabSz="914225">
                <a:defRPr/>
              </a:pPr>
              <a:r>
                <a:rPr lang="en-US" sz="1400" kern="0" dirty="0">
                  <a:cs typeface="Segoe UI Semibold" panose="020B0702040204020203" pitchFamily="34" charset="0"/>
                </a:rPr>
                <a:t>Defined schema</a:t>
              </a:r>
            </a:p>
          </p:txBody>
        </p:sp>
        <p:sp>
          <p:nvSpPr>
            <p:cNvPr id="108" name="TextBox 107"/>
            <p:cNvSpPr txBox="1"/>
            <p:nvPr/>
          </p:nvSpPr>
          <p:spPr>
            <a:xfrm>
              <a:off x="8272092" y="4864114"/>
              <a:ext cx="608254" cy="215451"/>
            </a:xfrm>
            <a:prstGeom prst="rect">
              <a:avLst/>
            </a:prstGeom>
            <a:noFill/>
          </p:spPr>
          <p:txBody>
            <a:bodyPr wrap="none" lIns="0" tIns="0" rIns="0" bIns="0" rtlCol="0" anchor="ctr">
              <a:spAutoFit/>
            </a:bodyPr>
            <a:lstStyle/>
            <a:p>
              <a:pPr algn="ctr" defTabSz="914225">
                <a:defRPr/>
              </a:pPr>
              <a:r>
                <a:rPr lang="en-US" sz="1400" kern="0" dirty="0">
                  <a:cs typeface="Segoe UI Semibold" panose="020B0702040204020203" pitchFamily="34" charset="0"/>
                </a:rPr>
                <a:t>Queries</a:t>
              </a:r>
            </a:p>
          </p:txBody>
        </p:sp>
        <p:sp>
          <p:nvSpPr>
            <p:cNvPr id="150" name="TextBox 149"/>
            <p:cNvSpPr txBox="1"/>
            <p:nvPr/>
          </p:nvSpPr>
          <p:spPr>
            <a:xfrm>
              <a:off x="9534350" y="5468625"/>
              <a:ext cx="567544" cy="215475"/>
            </a:xfrm>
            <a:prstGeom prst="rect">
              <a:avLst/>
            </a:prstGeom>
            <a:noFill/>
          </p:spPr>
          <p:txBody>
            <a:bodyPr wrap="none" lIns="0" tIns="0" rIns="0" bIns="0" rtlCol="0">
              <a:spAutoFit/>
            </a:bodyPr>
            <a:lstStyle/>
            <a:p>
              <a:pPr algn="ctr" defTabSz="914225">
                <a:defRPr/>
              </a:pPr>
              <a:r>
                <a:rPr lang="en-US" sz="1400" kern="0" dirty="0">
                  <a:cs typeface="Segoe UI Semibold" panose="020B0702040204020203" pitchFamily="34" charset="0"/>
                </a:rPr>
                <a:t>Results</a:t>
              </a:r>
            </a:p>
          </p:txBody>
        </p:sp>
        <p:grpSp>
          <p:nvGrpSpPr>
            <p:cNvPr id="21" name="Group 20"/>
            <p:cNvGrpSpPr/>
            <p:nvPr/>
          </p:nvGrpSpPr>
          <p:grpSpPr>
            <a:xfrm>
              <a:off x="9187091" y="4752793"/>
              <a:ext cx="1262062" cy="677863"/>
              <a:chOff x="9187091" y="4637021"/>
              <a:chExt cx="1262062" cy="677863"/>
            </a:xfrm>
          </p:grpSpPr>
          <p:sp>
            <p:nvSpPr>
              <p:cNvPr id="151" name="Freeform 121"/>
              <p:cNvSpPr>
                <a:spLocks/>
              </p:cNvSpPr>
              <p:nvPr/>
            </p:nvSpPr>
            <p:spPr bwMode="auto">
              <a:xfrm>
                <a:off x="9349016" y="4637021"/>
                <a:ext cx="941387" cy="6048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rgbClr val="002050"/>
              </a:solidFill>
              <a:ln>
                <a:noFill/>
              </a:ln>
            </p:spPr>
            <p:txBody>
              <a:bodyPr vert="horz" wrap="square" lIns="91427" tIns="45713" rIns="91427" bIns="45713" numCol="1" anchor="t" anchorCtr="0" compatLnSpc="1">
                <a:prstTxWarp prst="textNoShape">
                  <a:avLst/>
                </a:prstTxWarp>
              </a:bodyPr>
              <a:lstStyle/>
              <a:p>
                <a:pPr defTabSz="914225">
                  <a:defRPr/>
                </a:pPr>
                <a:endParaRPr lang="en-GB" kern="0" dirty="0">
                  <a:latin typeface="+mj-lt"/>
                </a:endParaRPr>
              </a:p>
            </p:txBody>
          </p:sp>
          <p:sp>
            <p:nvSpPr>
              <p:cNvPr id="152" name="Freeform 122"/>
              <p:cNvSpPr>
                <a:spLocks/>
              </p:cNvSpPr>
              <p:nvPr/>
            </p:nvSpPr>
            <p:spPr bwMode="auto">
              <a:xfrm>
                <a:off x="9388704" y="4671946"/>
                <a:ext cx="862012" cy="5318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latin typeface="+mj-lt"/>
                </a:endParaRPr>
              </a:p>
            </p:txBody>
          </p:sp>
          <p:sp>
            <p:nvSpPr>
              <p:cNvPr id="153" name="Freeform 123"/>
              <p:cNvSpPr>
                <a:spLocks/>
              </p:cNvSpPr>
              <p:nvPr/>
            </p:nvSpPr>
            <p:spPr bwMode="auto">
              <a:xfrm>
                <a:off x="9187091" y="5264084"/>
                <a:ext cx="1262062" cy="50800"/>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rgbClr val="002050"/>
              </a:solidFill>
              <a:ln>
                <a:noFill/>
              </a:ln>
            </p:spPr>
            <p:txBody>
              <a:bodyPr vert="horz" wrap="square" lIns="91427" tIns="45713" rIns="91427" bIns="45713" numCol="1" anchor="t" anchorCtr="0" compatLnSpc="1">
                <a:prstTxWarp prst="textNoShape">
                  <a:avLst/>
                </a:prstTxWarp>
              </a:bodyPr>
              <a:lstStyle/>
              <a:p>
                <a:pPr defTabSz="914225">
                  <a:defRPr/>
                </a:pPr>
                <a:endParaRPr lang="en-GB" kern="0" dirty="0">
                  <a:latin typeface="+mj-lt"/>
                </a:endParaRPr>
              </a:p>
            </p:txBody>
          </p:sp>
          <p:sp>
            <p:nvSpPr>
              <p:cNvPr id="154" name="Rectangle 124"/>
              <p:cNvSpPr>
                <a:spLocks noChangeArrowheads="1"/>
              </p:cNvSpPr>
              <p:nvPr/>
            </p:nvSpPr>
            <p:spPr bwMode="auto">
              <a:xfrm>
                <a:off x="9388704" y="4671946"/>
                <a:ext cx="862012" cy="531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latin typeface="+mj-lt"/>
                </a:endParaRPr>
              </a:p>
            </p:txBody>
          </p:sp>
          <p:sp>
            <p:nvSpPr>
              <p:cNvPr id="155" name="Rectangle 125"/>
              <p:cNvSpPr>
                <a:spLocks noChangeArrowheads="1"/>
              </p:cNvSpPr>
              <p:nvPr/>
            </p:nvSpPr>
            <p:spPr bwMode="auto">
              <a:xfrm>
                <a:off x="9388704" y="4671946"/>
                <a:ext cx="8620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latin typeface="+mj-lt"/>
                </a:endParaRPr>
              </a:p>
            </p:txBody>
          </p:sp>
          <p:grpSp>
            <p:nvGrpSpPr>
              <p:cNvPr id="20" name="Group 19"/>
              <p:cNvGrpSpPr/>
              <p:nvPr/>
            </p:nvGrpSpPr>
            <p:grpSpPr>
              <a:xfrm>
                <a:off x="9526245" y="4747496"/>
                <a:ext cx="586931" cy="380713"/>
                <a:chOff x="6833102" y="3915976"/>
                <a:chExt cx="398304" cy="258360"/>
              </a:xfrm>
            </p:grpSpPr>
            <p:sp>
              <p:nvSpPr>
                <p:cNvPr id="209" name="Rectangle 208"/>
                <p:cNvSpPr>
                  <a:spLocks noChangeArrowheads="1"/>
                </p:cNvSpPr>
                <p:nvPr/>
              </p:nvSpPr>
              <p:spPr bwMode="auto">
                <a:xfrm>
                  <a:off x="7172199" y="3915976"/>
                  <a:ext cx="59207" cy="25836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latin typeface="+mj-lt"/>
                  </a:endParaRPr>
                </a:p>
              </p:txBody>
            </p:sp>
            <p:sp>
              <p:nvSpPr>
                <p:cNvPr id="210" name="Rectangle 209"/>
                <p:cNvSpPr>
                  <a:spLocks noChangeArrowheads="1"/>
                </p:cNvSpPr>
                <p:nvPr/>
              </p:nvSpPr>
              <p:spPr bwMode="auto">
                <a:xfrm>
                  <a:off x="7088772" y="4107054"/>
                  <a:ext cx="59207" cy="67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latin typeface="+mj-lt"/>
                  </a:endParaRPr>
                </a:p>
              </p:txBody>
            </p:sp>
            <p:sp>
              <p:nvSpPr>
                <p:cNvPr id="211" name="Rectangle 210"/>
                <p:cNvSpPr>
                  <a:spLocks noChangeArrowheads="1"/>
                </p:cNvSpPr>
                <p:nvPr/>
              </p:nvSpPr>
              <p:spPr bwMode="auto">
                <a:xfrm>
                  <a:off x="7005342" y="3996714"/>
                  <a:ext cx="61899" cy="17762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latin typeface="+mj-lt"/>
                  </a:endParaRPr>
                </a:p>
              </p:txBody>
            </p:sp>
            <p:sp>
              <p:nvSpPr>
                <p:cNvPr id="212" name="Rectangle 211"/>
                <p:cNvSpPr>
                  <a:spLocks noChangeArrowheads="1"/>
                </p:cNvSpPr>
                <p:nvPr/>
              </p:nvSpPr>
              <p:spPr bwMode="auto">
                <a:xfrm>
                  <a:off x="6919222" y="3950961"/>
                  <a:ext cx="56517" cy="22337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latin typeface="+mj-lt"/>
                  </a:endParaRPr>
                </a:p>
              </p:txBody>
            </p:sp>
            <p:sp>
              <p:nvSpPr>
                <p:cNvPr id="213" name="Rectangle 212"/>
                <p:cNvSpPr>
                  <a:spLocks noChangeArrowheads="1"/>
                </p:cNvSpPr>
                <p:nvPr/>
              </p:nvSpPr>
              <p:spPr bwMode="auto">
                <a:xfrm>
                  <a:off x="6833102" y="4034391"/>
                  <a:ext cx="59207" cy="13994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latin typeface="+mj-lt"/>
                  </a:endParaRPr>
                </a:p>
              </p:txBody>
            </p:sp>
          </p:grpSp>
        </p:grpSp>
        <p:grpSp>
          <p:nvGrpSpPr>
            <p:cNvPr id="24" name="Group 23"/>
            <p:cNvGrpSpPr/>
            <p:nvPr/>
          </p:nvGrpSpPr>
          <p:grpSpPr>
            <a:xfrm>
              <a:off x="879068" y="4362552"/>
              <a:ext cx="1070933" cy="1458345"/>
              <a:chOff x="879068" y="4467684"/>
              <a:chExt cx="1070933" cy="1458345"/>
            </a:xfrm>
          </p:grpSpPr>
          <p:grpSp>
            <p:nvGrpSpPr>
              <p:cNvPr id="19" name="Group 18"/>
              <p:cNvGrpSpPr/>
              <p:nvPr/>
            </p:nvGrpSpPr>
            <p:grpSpPr>
              <a:xfrm>
                <a:off x="879068" y="4467684"/>
                <a:ext cx="1070933" cy="685800"/>
                <a:chOff x="879068" y="5604818"/>
                <a:chExt cx="1070933" cy="685800"/>
              </a:xfrm>
            </p:grpSpPr>
            <p:sp>
              <p:nvSpPr>
                <p:cNvPr id="143" name="Rectangle 142"/>
                <p:cNvSpPr/>
                <p:nvPr>
                  <p:custDataLst>
                    <p:tags r:id="rId2"/>
                  </p:custDataLst>
                </p:nvPr>
              </p:nvSpPr>
              <p:spPr bwMode="auto">
                <a:xfrm>
                  <a:off x="879068" y="5604818"/>
                  <a:ext cx="1070933" cy="685800"/>
                </a:xfrm>
                <a:prstGeom prst="rect">
                  <a:avLst/>
                </a:prstGeom>
                <a:solidFill>
                  <a:schemeClr val="bg1"/>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27428" numCol="1" spcCol="0" rtlCol="0" fromWordArt="0" anchor="b" anchorCtr="0" forceAA="0" compatLnSpc="1">
                  <a:prstTxWarp prst="textNoShape">
                    <a:avLst/>
                  </a:prstTxWarp>
                  <a:noAutofit/>
                </a:bodyPr>
                <a:lstStyle/>
                <a:p>
                  <a:pPr algn="ctr" defTabSz="932293">
                    <a:defRPr/>
                  </a:pPr>
                  <a:r>
                    <a:rPr lang="en-US" sz="1000" kern="0" dirty="0">
                      <a:solidFill>
                        <a:schemeClr val="tx1"/>
                      </a:solidFill>
                      <a:latin typeface="+mj-lt"/>
                    </a:rPr>
                    <a:t>Relational</a:t>
                  </a:r>
                </a:p>
              </p:txBody>
            </p:sp>
            <p:sp>
              <p:nvSpPr>
                <p:cNvPr id="144" name="Donut 18"/>
                <p:cNvSpPr/>
                <p:nvPr/>
              </p:nvSpPr>
              <p:spPr>
                <a:xfrm rot="20250901">
                  <a:off x="1177048"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200" kern="0" dirty="0">
                    <a:solidFill>
                      <a:schemeClr val="tx1"/>
                    </a:solidFill>
                    <a:latin typeface="+mj-lt"/>
                  </a:endParaRPr>
                </a:p>
              </p:txBody>
            </p:sp>
          </p:grpSp>
          <p:sp>
            <p:nvSpPr>
              <p:cNvPr id="281" name="Rectangle 280"/>
              <p:cNvSpPr/>
              <p:nvPr>
                <p:custDataLst>
                  <p:tags r:id="rId1"/>
                </p:custDataLst>
              </p:nvPr>
            </p:nvSpPr>
            <p:spPr bwMode="auto">
              <a:xfrm>
                <a:off x="879068" y="5240229"/>
                <a:ext cx="1070933" cy="685800"/>
              </a:xfrm>
              <a:prstGeom prst="rect">
                <a:avLst/>
              </a:prstGeom>
              <a:solidFill>
                <a:schemeClr val="bg1"/>
              </a:solidFill>
              <a:ln w="31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27428" numCol="1" spcCol="0" rtlCol="0" fromWordArt="0" anchor="b" anchorCtr="0" forceAA="0" compatLnSpc="1">
                <a:prstTxWarp prst="textNoShape">
                  <a:avLst/>
                </a:prstTxWarp>
                <a:noAutofit/>
              </a:bodyPr>
              <a:lstStyle/>
              <a:p>
                <a:pPr algn="ctr" defTabSz="932293">
                  <a:defRPr/>
                </a:pPr>
                <a:r>
                  <a:rPr lang="en-US" sz="1000" kern="0" dirty="0">
                    <a:solidFill>
                      <a:schemeClr val="tx1"/>
                    </a:solidFill>
                    <a:latin typeface="+mj-lt"/>
                  </a:rPr>
                  <a:t>LOB Applications</a:t>
                </a:r>
              </a:p>
            </p:txBody>
          </p:sp>
          <p:sp>
            <p:nvSpPr>
              <p:cNvPr id="282" name="Round Diagonal Corner Rectangle 53"/>
              <p:cNvSpPr/>
              <p:nvPr/>
            </p:nvSpPr>
            <p:spPr bwMode="auto">
              <a:xfrm>
                <a:off x="1288718" y="5303054"/>
                <a:ext cx="251633" cy="286423"/>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a:solidFill>
                    <a:schemeClr val="tx1"/>
                  </a:solidFill>
                  <a:latin typeface="+mj-lt"/>
                  <a:ea typeface="Segoe UI" pitchFamily="34" charset="0"/>
                  <a:cs typeface="Segoe UI" pitchFamily="34" charset="0"/>
                </a:endParaRPr>
              </a:p>
            </p:txBody>
          </p:sp>
        </p:grpSp>
        <p:grpSp>
          <p:nvGrpSpPr>
            <p:cNvPr id="283" name="Group 282"/>
            <p:cNvGrpSpPr>
              <a:grpSpLocks noChangeAspect="1"/>
            </p:cNvGrpSpPr>
            <p:nvPr/>
          </p:nvGrpSpPr>
          <p:grpSpPr>
            <a:xfrm>
              <a:off x="7271302" y="4673060"/>
              <a:ext cx="644794" cy="837329"/>
              <a:chOff x="377825" y="1184276"/>
              <a:chExt cx="1020763" cy="1325563"/>
            </a:xfrm>
            <a:solidFill>
              <a:schemeClr val="accent1"/>
            </a:solidFill>
          </p:grpSpPr>
          <p:sp>
            <p:nvSpPr>
              <p:cNvPr id="284"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latin typeface="+mj-lt"/>
                </a:endParaRPr>
              </a:p>
            </p:txBody>
          </p:sp>
          <p:sp>
            <p:nvSpPr>
              <p:cNvPr id="28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latin typeface="+mj-lt"/>
                </a:endParaRPr>
              </a:p>
            </p:txBody>
          </p:sp>
        </p:grpSp>
      </p:grpSp>
      <p:sp>
        <p:nvSpPr>
          <p:cNvPr id="2" name="Title 1"/>
          <p:cNvSpPr>
            <a:spLocks noGrp="1"/>
          </p:cNvSpPr>
          <p:nvPr>
            <p:ph type="title"/>
          </p:nvPr>
        </p:nvSpPr>
        <p:spPr/>
        <p:txBody>
          <a:bodyPr/>
          <a:lstStyle/>
          <a:p>
            <a:r>
              <a:rPr lang="en-US" noProof="0" dirty="0"/>
              <a:t>Traditional business analytics process</a:t>
            </a:r>
          </a:p>
        </p:txBody>
      </p:sp>
      <p:sp>
        <p:nvSpPr>
          <p:cNvPr id="3" name="Slide Number Placeholder 2"/>
          <p:cNvSpPr>
            <a:spLocks noGrp="1"/>
          </p:cNvSpPr>
          <p:nvPr>
            <p:ph type="sldNum" sz="quarter" idx="4294967295"/>
          </p:nvPr>
        </p:nvSpPr>
        <p:spPr>
          <a:xfrm>
            <a:off x="11636405" y="6628740"/>
            <a:ext cx="555596" cy="133841"/>
          </a:xfrm>
          <a:prstGeom prst="rect">
            <a:avLst/>
          </a:prstGeom>
        </p:spPr>
        <p:txBody>
          <a:bodyPr/>
          <a:lstStyle/>
          <a:p>
            <a:pPr defTabSz="914225">
              <a:defRPr/>
            </a:pPr>
            <a:fld id="{75FAD755-3BD0-2447-A9DF-109DAABEFD99}" type="slidenum">
              <a:rPr lang="en-US" sz="1800" kern="0">
                <a:solidFill>
                  <a:sysClr val="windowText" lastClr="000000"/>
                </a:solidFill>
                <a:latin typeface="+mj-lt"/>
              </a:rPr>
              <a:pPr defTabSz="914225">
                <a:defRPr/>
              </a:pPr>
              <a:t>57</a:t>
            </a:fld>
            <a:endParaRPr lang="en-US" sz="1800" kern="0" dirty="0">
              <a:solidFill>
                <a:sysClr val="windowText" lastClr="000000"/>
              </a:solidFill>
              <a:latin typeface="+mj-lt"/>
            </a:endParaRPr>
          </a:p>
        </p:txBody>
      </p:sp>
      <p:grpSp>
        <p:nvGrpSpPr>
          <p:cNvPr id="9" name="Group 8"/>
          <p:cNvGrpSpPr/>
          <p:nvPr/>
        </p:nvGrpSpPr>
        <p:grpSpPr>
          <a:xfrm>
            <a:off x="8830559" y="1265164"/>
            <a:ext cx="2925664" cy="2925663"/>
            <a:chOff x="5362071" y="1172650"/>
            <a:chExt cx="2926079" cy="2926078"/>
          </a:xfrm>
        </p:grpSpPr>
        <p:sp>
          <p:nvSpPr>
            <p:cNvPr id="90" name="Block Arc 89"/>
            <p:cNvSpPr/>
            <p:nvPr/>
          </p:nvSpPr>
          <p:spPr bwMode="auto">
            <a:xfrm rot="20944188">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000" kern="0" dirty="0">
                <a:gradFill>
                  <a:gsLst>
                    <a:gs pos="0">
                      <a:srgbClr val="FFFFFF"/>
                    </a:gs>
                    <a:gs pos="100000">
                      <a:srgbClr val="FFFFFF"/>
                    </a:gs>
                  </a:gsLst>
                  <a:lin ang="5400000" scaled="0"/>
                </a:gradFill>
                <a:latin typeface="+mj-lt"/>
              </a:endParaRPr>
            </a:p>
          </p:txBody>
        </p:sp>
        <p:sp>
          <p:nvSpPr>
            <p:cNvPr id="89" name="Block Arc 32"/>
            <p:cNvSpPr/>
            <p:nvPr/>
          </p:nvSpPr>
          <p:spPr bwMode="auto">
            <a:xfrm rot="20943300">
              <a:off x="7336019" y="1888721"/>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87770" tIns="43885" rIns="87770" bIns="4388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77402" fontAlgn="base">
                <a:spcBef>
                  <a:spcPct val="0"/>
                </a:spcBef>
                <a:spcAft>
                  <a:spcPct val="0"/>
                </a:spcAft>
                <a:defRPr/>
              </a:pPr>
              <a:endParaRPr lang="en-US" sz="2400" kern="0" dirty="0">
                <a:solidFill>
                  <a:srgbClr val="FFFFFF"/>
                </a:solidFill>
                <a:latin typeface="+mj-lt"/>
              </a:endParaRPr>
            </a:p>
          </p:txBody>
        </p:sp>
        <p:sp>
          <p:nvSpPr>
            <p:cNvPr id="73" name="Rectangle 72"/>
            <p:cNvSpPr/>
            <p:nvPr/>
          </p:nvSpPr>
          <p:spPr>
            <a:xfrm rot="4247000">
              <a:off x="5754906" y="1656933"/>
              <a:ext cx="2120354" cy="2066631"/>
            </a:xfrm>
            <a:prstGeom prst="rect">
              <a:avLst/>
            </a:prstGeom>
            <a:noFill/>
          </p:spPr>
          <p:txBody>
            <a:bodyPr spcFirstLastPara="1" wrap="none" lIns="97505" tIns="48752" rIns="97505" bIns="48752"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225">
                <a:defRPr/>
              </a:pPr>
              <a:r>
                <a:rPr lang="en-US" sz="1100" b="1" kern="0" dirty="0">
                  <a:gradFill>
                    <a:gsLst>
                      <a:gs pos="0">
                        <a:srgbClr val="FFFFFF"/>
                      </a:gs>
                      <a:gs pos="100000">
                        <a:srgbClr val="FFFFFF"/>
                      </a:gs>
                    </a:gsLst>
                    <a:lin ang="5400000" scaled="0"/>
                  </a:gradFill>
                  <a:latin typeface="+mj-lt"/>
                </a:rPr>
                <a:t>Identify </a:t>
              </a:r>
              <a:br>
                <a:rPr lang="en-US" sz="1100" b="1" kern="0" dirty="0">
                  <a:gradFill>
                    <a:gsLst>
                      <a:gs pos="0">
                        <a:srgbClr val="FFFFFF"/>
                      </a:gs>
                      <a:gs pos="100000">
                        <a:srgbClr val="FFFFFF"/>
                      </a:gs>
                    </a:gsLst>
                    <a:lin ang="5400000" scaled="0"/>
                  </a:gradFill>
                  <a:latin typeface="+mj-lt"/>
                </a:rPr>
              </a:br>
              <a:r>
                <a:rPr lang="en-US" sz="1100" b="1" kern="0" dirty="0">
                  <a:gradFill>
                    <a:gsLst>
                      <a:gs pos="0">
                        <a:srgbClr val="FFFFFF"/>
                      </a:gs>
                      <a:gs pos="100000">
                        <a:srgbClr val="FFFFFF"/>
                      </a:gs>
                    </a:gsLst>
                    <a:lin ang="5400000" scaled="0"/>
                  </a:gradFill>
                  <a:latin typeface="+mj-lt"/>
                </a:rPr>
                <a:t>data schema</a:t>
              </a:r>
              <a:br>
                <a:rPr lang="en-US" sz="1100" b="1" kern="0" dirty="0">
                  <a:gradFill>
                    <a:gsLst>
                      <a:gs pos="0">
                        <a:srgbClr val="FFFFFF"/>
                      </a:gs>
                      <a:gs pos="100000">
                        <a:srgbClr val="FFFFFF"/>
                      </a:gs>
                    </a:gsLst>
                    <a:lin ang="5400000" scaled="0"/>
                  </a:gradFill>
                  <a:latin typeface="+mj-lt"/>
                </a:rPr>
              </a:br>
              <a:r>
                <a:rPr lang="en-US" sz="1100" b="1" kern="0" dirty="0">
                  <a:gradFill>
                    <a:gsLst>
                      <a:gs pos="0">
                        <a:srgbClr val="FFFFFF"/>
                      </a:gs>
                      <a:gs pos="100000">
                        <a:srgbClr val="FFFFFF"/>
                      </a:gs>
                    </a:gsLst>
                    <a:lin ang="5400000" scaled="0"/>
                  </a:gradFill>
                  <a:latin typeface="+mj-lt"/>
                </a:rPr>
                <a:t>and queries</a:t>
              </a:r>
            </a:p>
          </p:txBody>
        </p:sp>
      </p:grpSp>
      <p:grpSp>
        <p:nvGrpSpPr>
          <p:cNvPr id="10" name="Group 9"/>
          <p:cNvGrpSpPr/>
          <p:nvPr/>
        </p:nvGrpSpPr>
        <p:grpSpPr>
          <a:xfrm>
            <a:off x="8830558" y="1265165"/>
            <a:ext cx="2925664" cy="2925663"/>
            <a:chOff x="5362070" y="1172651"/>
            <a:chExt cx="2926079" cy="2926078"/>
          </a:xfrm>
        </p:grpSpPr>
        <p:sp>
          <p:nvSpPr>
            <p:cNvPr id="91" name="Block Arc 90"/>
            <p:cNvSpPr/>
            <p:nvPr/>
          </p:nvSpPr>
          <p:spPr bwMode="auto">
            <a:xfrm rot="3673455">
              <a:off x="5362071"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000" kern="0" dirty="0">
                <a:gradFill>
                  <a:gsLst>
                    <a:gs pos="0">
                      <a:srgbClr val="FFFFFF"/>
                    </a:gs>
                    <a:gs pos="100000">
                      <a:srgbClr val="FFFFFF"/>
                    </a:gs>
                  </a:gsLst>
                  <a:lin ang="5400000" scaled="0"/>
                </a:gradFill>
                <a:latin typeface="+mj-lt"/>
              </a:endParaRPr>
            </a:p>
          </p:txBody>
        </p:sp>
        <p:sp>
          <p:nvSpPr>
            <p:cNvPr id="85" name="Block Arc 32"/>
            <p:cNvSpPr/>
            <p:nvPr/>
          </p:nvSpPr>
          <p:spPr bwMode="auto">
            <a:xfrm rot="3684843">
              <a:off x="7057358" y="2700843"/>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87770" tIns="43885" rIns="87770" bIns="4388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77402" fontAlgn="base">
                <a:spcBef>
                  <a:spcPct val="0"/>
                </a:spcBef>
                <a:spcAft>
                  <a:spcPct val="0"/>
                </a:spcAft>
                <a:defRPr/>
              </a:pPr>
              <a:endParaRPr lang="en-US" sz="2400" kern="0" dirty="0">
                <a:solidFill>
                  <a:srgbClr val="FFFFFF"/>
                </a:solidFill>
                <a:latin typeface="+mj-lt"/>
              </a:endParaRPr>
            </a:p>
          </p:txBody>
        </p:sp>
        <p:sp>
          <p:nvSpPr>
            <p:cNvPr id="79" name="Rectangle 78"/>
            <p:cNvSpPr/>
            <p:nvPr/>
          </p:nvSpPr>
          <p:spPr>
            <a:xfrm rot="19351157">
              <a:off x="5729496" y="1621330"/>
              <a:ext cx="2262520" cy="2133296"/>
            </a:xfrm>
            <a:prstGeom prst="rect">
              <a:avLst/>
            </a:prstGeom>
            <a:noFill/>
          </p:spPr>
          <p:txBody>
            <a:bodyPr spcFirstLastPara="1" wrap="none" lIns="97505" tIns="48752" rIns="97505" bIns="48752"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225">
                <a:defRPr/>
              </a:pPr>
              <a:r>
                <a:rPr lang="en-US" sz="1100" b="1" kern="0" dirty="0">
                  <a:gradFill>
                    <a:gsLst>
                      <a:gs pos="0">
                        <a:srgbClr val="FFFFFF"/>
                      </a:gs>
                      <a:gs pos="86000">
                        <a:srgbClr val="FFFFFF"/>
                      </a:gs>
                    </a:gsLst>
                    <a:lin ang="5400000" scaled="0"/>
                  </a:gradFill>
                  <a:latin typeface="+mj-lt"/>
                </a:rPr>
                <a:t>Identify </a:t>
              </a:r>
              <a:br>
                <a:rPr lang="en-US" sz="1100" b="1" kern="0" dirty="0">
                  <a:gradFill>
                    <a:gsLst>
                      <a:gs pos="0">
                        <a:srgbClr val="FFFFFF"/>
                      </a:gs>
                      <a:gs pos="86000">
                        <a:srgbClr val="FFFFFF"/>
                      </a:gs>
                    </a:gsLst>
                    <a:lin ang="5400000" scaled="0"/>
                  </a:gradFill>
                  <a:latin typeface="+mj-lt"/>
                </a:rPr>
              </a:br>
              <a:r>
                <a:rPr lang="en-US" sz="1100" b="1" kern="0" dirty="0">
                  <a:gradFill>
                    <a:gsLst>
                      <a:gs pos="0">
                        <a:srgbClr val="FFFFFF"/>
                      </a:gs>
                      <a:gs pos="86000">
                        <a:srgbClr val="FFFFFF"/>
                      </a:gs>
                    </a:gsLst>
                    <a:lin ang="5400000" scaled="0"/>
                  </a:gradFill>
                  <a:latin typeface="+mj-lt"/>
                </a:rPr>
                <a:t>data sources</a:t>
              </a:r>
            </a:p>
          </p:txBody>
        </p:sp>
      </p:grpSp>
      <p:grpSp>
        <p:nvGrpSpPr>
          <p:cNvPr id="17" name="Group 16"/>
          <p:cNvGrpSpPr/>
          <p:nvPr/>
        </p:nvGrpSpPr>
        <p:grpSpPr>
          <a:xfrm>
            <a:off x="8830559" y="1265164"/>
            <a:ext cx="2925664" cy="2925663"/>
            <a:chOff x="5362071" y="1172650"/>
            <a:chExt cx="2926079" cy="2926078"/>
          </a:xfrm>
        </p:grpSpPr>
        <p:sp>
          <p:nvSpPr>
            <p:cNvPr id="93" name="Block Arc 92"/>
            <p:cNvSpPr/>
            <p:nvPr/>
          </p:nvSpPr>
          <p:spPr bwMode="auto">
            <a:xfrm rot="12332130">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000" kern="0" dirty="0">
                <a:latin typeface="+mj-lt"/>
              </a:endParaRPr>
            </a:p>
          </p:txBody>
        </p:sp>
        <p:sp>
          <p:nvSpPr>
            <p:cNvPr id="87" name="Block Arc 32"/>
            <p:cNvSpPr/>
            <p:nvPr/>
          </p:nvSpPr>
          <p:spPr bwMode="auto">
            <a:xfrm rot="12350672">
              <a:off x="5952048" y="1861100"/>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87770" tIns="43885" rIns="87770" bIns="4388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77402" fontAlgn="base">
                <a:spcBef>
                  <a:spcPct val="0"/>
                </a:spcBef>
                <a:spcAft>
                  <a:spcPct val="0"/>
                </a:spcAft>
                <a:defRPr/>
              </a:pPr>
              <a:endParaRPr lang="en-US" sz="2400" kern="0" dirty="0">
                <a:latin typeface="+mj-lt"/>
              </a:endParaRPr>
            </a:p>
          </p:txBody>
        </p:sp>
        <p:sp>
          <p:nvSpPr>
            <p:cNvPr id="83" name="Rectangle 82"/>
            <p:cNvSpPr/>
            <p:nvPr/>
          </p:nvSpPr>
          <p:spPr>
            <a:xfrm rot="17428600">
              <a:off x="5659039" y="1633301"/>
              <a:ext cx="2147006" cy="1979430"/>
            </a:xfrm>
            <a:prstGeom prst="rect">
              <a:avLst/>
            </a:prstGeom>
            <a:noFill/>
          </p:spPr>
          <p:txBody>
            <a:bodyPr spcFirstLastPara="1" wrap="none" lIns="97505" tIns="48752" rIns="97505" bIns="48752"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225">
                <a:defRPr/>
              </a:pPr>
              <a:r>
                <a:rPr lang="en-US" sz="1100" b="1" kern="0" dirty="0">
                  <a:latin typeface="+mj-lt"/>
                </a:rPr>
                <a:t>Create reports</a:t>
              </a:r>
              <a:br>
                <a:rPr lang="en-US" sz="1100" b="1" kern="0" dirty="0">
                  <a:latin typeface="+mj-lt"/>
                </a:rPr>
              </a:br>
              <a:r>
                <a:rPr lang="en-US" sz="1100" b="1" kern="0" dirty="0">
                  <a:latin typeface="+mj-lt"/>
                </a:rPr>
                <a:t>Do analytics</a:t>
              </a:r>
            </a:p>
          </p:txBody>
        </p:sp>
      </p:grpSp>
      <p:grpSp>
        <p:nvGrpSpPr>
          <p:cNvPr id="16" name="Group 15"/>
          <p:cNvGrpSpPr/>
          <p:nvPr/>
        </p:nvGrpSpPr>
        <p:grpSpPr>
          <a:xfrm>
            <a:off x="8830559" y="1265165"/>
            <a:ext cx="2925664" cy="2925663"/>
            <a:chOff x="5362071" y="1172651"/>
            <a:chExt cx="2926079" cy="2926078"/>
          </a:xfrm>
        </p:grpSpPr>
        <p:sp>
          <p:nvSpPr>
            <p:cNvPr id="92" name="Block Arc 91"/>
            <p:cNvSpPr/>
            <p:nvPr/>
          </p:nvSpPr>
          <p:spPr bwMode="auto">
            <a:xfrm rot="8002982">
              <a:off x="5362072"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000" kern="0" dirty="0">
                <a:latin typeface="+mj-lt"/>
              </a:endParaRPr>
            </a:p>
          </p:txBody>
        </p:sp>
        <p:sp>
          <p:nvSpPr>
            <p:cNvPr id="86" name="Block Arc 32"/>
            <p:cNvSpPr/>
            <p:nvPr/>
          </p:nvSpPr>
          <p:spPr bwMode="auto">
            <a:xfrm rot="8009585">
              <a:off x="6198420" y="2685554"/>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87770" tIns="43885" rIns="87770" bIns="4388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77402" fontAlgn="base">
                <a:spcBef>
                  <a:spcPct val="0"/>
                </a:spcBef>
                <a:spcAft>
                  <a:spcPct val="0"/>
                </a:spcAft>
                <a:defRPr/>
              </a:pPr>
              <a:endParaRPr lang="en-US" sz="2400" kern="0" dirty="0">
                <a:latin typeface="+mj-lt"/>
              </a:endParaRPr>
            </a:p>
          </p:txBody>
        </p:sp>
        <p:sp>
          <p:nvSpPr>
            <p:cNvPr id="84" name="Rectangle 83"/>
            <p:cNvSpPr/>
            <p:nvPr/>
          </p:nvSpPr>
          <p:spPr>
            <a:xfrm rot="2101838">
              <a:off x="5621656" y="1616578"/>
              <a:ext cx="2262520" cy="2133296"/>
            </a:xfrm>
            <a:prstGeom prst="rect">
              <a:avLst/>
            </a:prstGeom>
            <a:noFill/>
          </p:spPr>
          <p:txBody>
            <a:bodyPr spcFirstLastPara="1" wrap="none" lIns="97505" tIns="48752" rIns="97505" bIns="48752"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225">
                <a:defRPr/>
              </a:pPr>
              <a:r>
                <a:rPr lang="en-US" sz="1100" b="1" kern="0" dirty="0">
                  <a:latin typeface="+mj-lt"/>
                </a:rPr>
                <a:t>Create ETL </a:t>
              </a:r>
              <a:br>
                <a:rPr lang="en-US" sz="1100" b="1" kern="0" dirty="0">
                  <a:latin typeface="+mj-lt"/>
                </a:rPr>
              </a:br>
              <a:r>
                <a:rPr lang="en-US" sz="1100" b="1" kern="0" dirty="0">
                  <a:latin typeface="+mj-lt"/>
                </a:rPr>
                <a:t>pipeline </a:t>
              </a:r>
            </a:p>
          </p:txBody>
        </p:sp>
      </p:grpSp>
      <p:grpSp>
        <p:nvGrpSpPr>
          <p:cNvPr id="8" name="Group 7"/>
          <p:cNvGrpSpPr/>
          <p:nvPr/>
        </p:nvGrpSpPr>
        <p:grpSpPr>
          <a:xfrm>
            <a:off x="8830558" y="1265165"/>
            <a:ext cx="2925664" cy="2925663"/>
            <a:chOff x="5362070" y="1172651"/>
            <a:chExt cx="2926079" cy="2926078"/>
          </a:xfrm>
        </p:grpSpPr>
        <p:sp>
          <p:nvSpPr>
            <p:cNvPr id="95" name="Block Arc 94"/>
            <p:cNvSpPr/>
            <p:nvPr/>
          </p:nvSpPr>
          <p:spPr bwMode="auto">
            <a:xfrm rot="16573667">
              <a:off x="5362071" y="1172650"/>
              <a:ext cx="2926078" cy="2926079"/>
            </a:xfrm>
            <a:prstGeom prst="blockArc">
              <a:avLst>
                <a:gd name="adj1" fmla="val 19174529"/>
                <a:gd name="adj2" fmla="val 1738992"/>
                <a:gd name="adj3" fmla="val 18359"/>
              </a:avLst>
            </a:prstGeom>
            <a:solidFill>
              <a:schemeClr val="accent1"/>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000" kern="0" dirty="0">
                <a:gradFill>
                  <a:gsLst>
                    <a:gs pos="0">
                      <a:srgbClr val="FFFFFF"/>
                    </a:gs>
                    <a:gs pos="100000">
                      <a:srgbClr val="FFFFFF"/>
                    </a:gs>
                  </a:gsLst>
                  <a:lin ang="5400000" scaled="0"/>
                </a:gradFill>
                <a:latin typeface="+mj-lt"/>
              </a:endParaRPr>
            </a:p>
          </p:txBody>
        </p:sp>
        <p:sp>
          <p:nvSpPr>
            <p:cNvPr id="88" name="Block Arc 32"/>
            <p:cNvSpPr/>
            <p:nvPr/>
          </p:nvSpPr>
          <p:spPr bwMode="auto">
            <a:xfrm rot="16624349">
              <a:off x="6657616" y="1376805"/>
              <a:ext cx="362840" cy="1047066"/>
            </a:xfrm>
            <a:custGeom>
              <a:avLst/>
              <a:gdLst/>
              <a:ahLst/>
              <a:cxnLst/>
              <a:rect l="l" t="t" r="r" b="b"/>
              <a:pathLst>
                <a:path w="497679" h="1436180">
                  <a:moveTo>
                    <a:pt x="485475" y="646717"/>
                  </a:moveTo>
                  <a:cubicBezTo>
                    <a:pt x="519499" y="888561"/>
                    <a:pt x="482703" y="1140010"/>
                    <a:pt x="371075" y="1368398"/>
                  </a:cubicBezTo>
                  <a:lnTo>
                    <a:pt x="461822" y="1417694"/>
                  </a:lnTo>
                  <a:lnTo>
                    <a:pt x="194534" y="1436180"/>
                  </a:lnTo>
                  <a:lnTo>
                    <a:pt x="64559" y="1201891"/>
                  </a:lnTo>
                  <a:lnTo>
                    <a:pt x="145565" y="1245895"/>
                  </a:lnTo>
                  <a:cubicBezTo>
                    <a:pt x="315843" y="891703"/>
                    <a:pt x="259268" y="469128"/>
                    <a:pt x="0" y="171110"/>
                  </a:cubicBezTo>
                  <a:lnTo>
                    <a:pt x="150635" y="140254"/>
                  </a:lnTo>
                  <a:lnTo>
                    <a:pt x="188385" y="0"/>
                  </a:lnTo>
                  <a:cubicBezTo>
                    <a:pt x="352534" y="185898"/>
                    <a:pt x="452422" y="411775"/>
                    <a:pt x="485475" y="646717"/>
                  </a:cubicBezTo>
                  <a:close/>
                </a:path>
              </a:pathLst>
            </a:custGeom>
            <a:solidFill>
              <a:srgbClr val="00BCF2"/>
            </a:solidFill>
            <a:ln w="9525" cap="flat" cmpd="sng" algn="ctr">
              <a:noFill/>
              <a:prstDash val="solid"/>
              <a:headEnd type="none" w="med" len="med"/>
              <a:tailEnd type="none" w="med" len="med"/>
            </a:ln>
            <a:effectLst/>
            <a:scene3d>
              <a:camera prst="orthographicFront"/>
              <a:lightRig rig="glow" dir="t"/>
            </a:scene3d>
            <a:sp3d/>
          </p:spPr>
          <p:txBody>
            <a:bodyPr vert="horz" wrap="square" lIns="87770" tIns="43885" rIns="87770" bIns="4388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77402" fontAlgn="base">
                <a:spcBef>
                  <a:spcPct val="0"/>
                </a:spcBef>
                <a:spcAft>
                  <a:spcPct val="0"/>
                </a:spcAft>
                <a:defRPr/>
              </a:pPr>
              <a:endParaRPr lang="en-US" sz="2400" kern="0" dirty="0">
                <a:solidFill>
                  <a:srgbClr val="FFFFFF"/>
                </a:solidFill>
                <a:latin typeface="+mj-lt"/>
              </a:endParaRPr>
            </a:p>
          </p:txBody>
        </p:sp>
        <p:sp>
          <p:nvSpPr>
            <p:cNvPr id="97" name="Rectangle 96"/>
            <p:cNvSpPr/>
            <p:nvPr/>
          </p:nvSpPr>
          <p:spPr>
            <a:xfrm>
              <a:off x="5792706" y="1536832"/>
              <a:ext cx="2120354" cy="2066631"/>
            </a:xfrm>
            <a:prstGeom prst="rect">
              <a:avLst/>
            </a:prstGeom>
            <a:noFill/>
          </p:spPr>
          <p:txBody>
            <a:bodyPr spcFirstLastPara="1" wrap="none" lIns="97505" tIns="48752" rIns="97505" bIns="48752"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225">
                <a:defRPr/>
              </a:pPr>
              <a:r>
                <a:rPr lang="en-US" sz="1100" b="1" kern="0" dirty="0">
                  <a:gradFill>
                    <a:gsLst>
                      <a:gs pos="0">
                        <a:srgbClr val="FFFFFF"/>
                      </a:gs>
                      <a:gs pos="100000">
                        <a:srgbClr val="FFFFFF"/>
                      </a:gs>
                    </a:gsLst>
                    <a:lin ang="5400000" scaled="0"/>
                  </a:gradFill>
                  <a:latin typeface="+mj-lt"/>
                </a:rPr>
                <a:t>New </a:t>
              </a:r>
            </a:p>
            <a:p>
              <a:pPr algn="ctr" defTabSz="914225">
                <a:defRPr/>
              </a:pPr>
              <a:r>
                <a:rPr lang="en-US" sz="1100" b="1" kern="0" dirty="0">
                  <a:gradFill>
                    <a:gsLst>
                      <a:gs pos="0">
                        <a:srgbClr val="FFFFFF"/>
                      </a:gs>
                      <a:gs pos="100000">
                        <a:srgbClr val="FFFFFF"/>
                      </a:gs>
                    </a:gsLst>
                    <a:lin ang="5400000" scaled="0"/>
                  </a:gradFill>
                  <a:latin typeface="+mj-lt"/>
                </a:rPr>
                <a:t>requirements</a:t>
              </a:r>
            </a:p>
          </p:txBody>
        </p:sp>
      </p:grpSp>
      <p:sp>
        <p:nvSpPr>
          <p:cNvPr id="141" name="Rectangle 140"/>
          <p:cNvSpPr/>
          <p:nvPr/>
        </p:nvSpPr>
        <p:spPr>
          <a:xfrm>
            <a:off x="395790" y="1284793"/>
            <a:ext cx="7980636" cy="2921412"/>
          </a:xfrm>
          <a:prstGeom prst="rect">
            <a:avLst/>
          </a:prstGeom>
        </p:spPr>
        <p:txBody>
          <a:bodyPr wrap="square" lIns="0" tIns="0" rIns="0" bIns="0">
            <a:spAutoFit/>
          </a:bodyPr>
          <a:lstStyle/>
          <a:p>
            <a:pPr marL="399973" lvl="1" indent="-347596" defTabSz="931775" fontAlgn="base">
              <a:spcBef>
                <a:spcPts val="200"/>
              </a:spcBef>
              <a:spcAft>
                <a:spcPts val="600"/>
              </a:spcAft>
              <a:buFont typeface="+mj-lt"/>
              <a:buAutoNum type="arabicPeriod"/>
              <a:tabLst>
                <a:tab pos="658242" algn="l"/>
              </a:tabLst>
              <a:defRPr/>
            </a:pPr>
            <a:r>
              <a:rPr lang="en-IN" sz="2000" kern="0" dirty="0">
                <a:latin typeface="+mj-lt"/>
                <a:ea typeface="Segoe UI" pitchFamily="34" charset="0"/>
                <a:cs typeface="Segoe UI" pitchFamily="34" charset="0"/>
              </a:rPr>
              <a:t>Start with end-user requirements to identify desired reports</a:t>
            </a:r>
            <a:br>
              <a:rPr lang="en-IN" sz="2000" kern="0" dirty="0">
                <a:latin typeface="+mj-lt"/>
                <a:ea typeface="Segoe UI" pitchFamily="34" charset="0"/>
                <a:cs typeface="Segoe UI" pitchFamily="34" charset="0"/>
              </a:rPr>
            </a:br>
            <a:r>
              <a:rPr lang="en-IN" sz="2000" kern="0" dirty="0">
                <a:latin typeface="+mj-lt"/>
                <a:ea typeface="Segoe UI" pitchFamily="34" charset="0"/>
                <a:cs typeface="Segoe UI" pitchFamily="34" charset="0"/>
              </a:rPr>
              <a:t>and analysis</a:t>
            </a:r>
          </a:p>
          <a:p>
            <a:pPr marL="399973" lvl="1" indent="-347596" defTabSz="931775" fontAlgn="base">
              <a:spcBef>
                <a:spcPts val="200"/>
              </a:spcBef>
              <a:spcAft>
                <a:spcPts val="600"/>
              </a:spcAft>
              <a:buFont typeface="+mj-lt"/>
              <a:buAutoNum type="arabicPeriod"/>
              <a:tabLst>
                <a:tab pos="658242" algn="l"/>
              </a:tabLst>
              <a:defRPr/>
            </a:pPr>
            <a:r>
              <a:rPr lang="en-IN" sz="2000" kern="0" dirty="0">
                <a:latin typeface="+mj-lt"/>
                <a:ea typeface="Segoe UI" pitchFamily="34" charset="0"/>
                <a:cs typeface="Segoe UI" pitchFamily="34" charset="0"/>
              </a:rPr>
              <a:t>Define corresponding database schema and queries</a:t>
            </a:r>
          </a:p>
          <a:p>
            <a:pPr marL="399973" lvl="1" indent="-347596" defTabSz="931775" fontAlgn="base">
              <a:spcBef>
                <a:spcPts val="200"/>
              </a:spcBef>
              <a:spcAft>
                <a:spcPts val="600"/>
              </a:spcAft>
              <a:buFont typeface="+mj-lt"/>
              <a:buAutoNum type="arabicPeriod"/>
              <a:tabLst>
                <a:tab pos="658242" algn="l"/>
              </a:tabLst>
              <a:defRPr/>
            </a:pPr>
            <a:r>
              <a:rPr lang="en-IN" sz="2000" kern="0" dirty="0">
                <a:latin typeface="+mj-lt"/>
                <a:ea typeface="Segoe UI" pitchFamily="34" charset="0"/>
                <a:cs typeface="Segoe UI" pitchFamily="34" charset="0"/>
              </a:rPr>
              <a:t>Identify the required data sources</a:t>
            </a:r>
          </a:p>
          <a:p>
            <a:pPr marL="399973" lvl="1" indent="-347596" defTabSz="931775" fontAlgn="base">
              <a:spcBef>
                <a:spcPts val="200"/>
              </a:spcBef>
              <a:spcAft>
                <a:spcPts val="600"/>
              </a:spcAft>
              <a:buFont typeface="+mj-lt"/>
              <a:buAutoNum type="arabicPeriod"/>
              <a:tabLst>
                <a:tab pos="658242" algn="l"/>
              </a:tabLst>
              <a:defRPr/>
            </a:pPr>
            <a:r>
              <a:rPr lang="en-IN" sz="2000" kern="0" dirty="0">
                <a:latin typeface="+mj-lt"/>
                <a:ea typeface="Segoe UI" pitchFamily="34" charset="0"/>
                <a:cs typeface="Segoe UI" pitchFamily="34" charset="0"/>
              </a:rPr>
              <a:t>Create a Extract-Transform-Load (ETL) pipeline to extract</a:t>
            </a:r>
            <a:br>
              <a:rPr lang="en-IN" sz="2000" kern="0" dirty="0">
                <a:latin typeface="+mj-lt"/>
                <a:ea typeface="Segoe UI" pitchFamily="34" charset="0"/>
                <a:cs typeface="Segoe UI" pitchFamily="34" charset="0"/>
              </a:rPr>
            </a:br>
            <a:r>
              <a:rPr lang="en-IN" sz="2000" kern="0" dirty="0">
                <a:latin typeface="+mj-lt"/>
                <a:ea typeface="Segoe UI" pitchFamily="34" charset="0"/>
                <a:cs typeface="Segoe UI" pitchFamily="34" charset="0"/>
              </a:rPr>
              <a:t>required data (curation) and transform it to target schema (‘</a:t>
            </a:r>
            <a:r>
              <a:rPr lang="en-IN" sz="2000" i="1" kern="0" dirty="0">
                <a:latin typeface="+mj-lt"/>
                <a:ea typeface="Segoe UI" pitchFamily="34" charset="0"/>
                <a:cs typeface="Segoe UI" pitchFamily="34" charset="0"/>
              </a:rPr>
              <a:t>schema-on-write’</a:t>
            </a:r>
            <a:r>
              <a:rPr lang="en-IN" sz="2000" kern="0" dirty="0">
                <a:latin typeface="+mj-lt"/>
                <a:ea typeface="Segoe UI" pitchFamily="34" charset="0"/>
                <a:cs typeface="Segoe UI" pitchFamily="34" charset="0"/>
              </a:rPr>
              <a:t>)</a:t>
            </a:r>
          </a:p>
          <a:p>
            <a:pPr marL="399973" lvl="1" indent="-347596" defTabSz="931775" fontAlgn="base">
              <a:spcBef>
                <a:spcPts val="200"/>
              </a:spcBef>
              <a:spcAft>
                <a:spcPts val="600"/>
              </a:spcAft>
              <a:buFont typeface="+mj-lt"/>
              <a:buAutoNum type="arabicPeriod"/>
              <a:tabLst>
                <a:tab pos="658242" algn="l"/>
              </a:tabLst>
              <a:defRPr/>
            </a:pPr>
            <a:r>
              <a:rPr lang="en-IN" sz="2000" kern="0" dirty="0">
                <a:latin typeface="+mj-lt"/>
                <a:ea typeface="Segoe UI" pitchFamily="34" charset="0"/>
                <a:cs typeface="Segoe UI" pitchFamily="34" charset="0"/>
              </a:rPr>
              <a:t>Create reports, </a:t>
            </a:r>
            <a:r>
              <a:rPr lang="en-IN" sz="2000" kern="0" dirty="0" err="1">
                <a:latin typeface="+mj-lt"/>
                <a:ea typeface="Segoe UI" pitchFamily="34" charset="0"/>
                <a:cs typeface="Segoe UI" pitchFamily="34" charset="0"/>
              </a:rPr>
              <a:t>analyze</a:t>
            </a:r>
            <a:r>
              <a:rPr lang="en-IN" sz="2000" kern="0" dirty="0">
                <a:latin typeface="+mj-lt"/>
                <a:ea typeface="Segoe UI" pitchFamily="34" charset="0"/>
                <a:cs typeface="Segoe UI" pitchFamily="34" charset="0"/>
              </a:rPr>
              <a:t> data</a:t>
            </a:r>
          </a:p>
        </p:txBody>
      </p:sp>
      <p:sp>
        <p:nvSpPr>
          <p:cNvPr id="78" name="TextBox 77"/>
          <p:cNvSpPr txBox="1"/>
          <p:nvPr/>
        </p:nvSpPr>
        <p:spPr>
          <a:xfrm>
            <a:off x="435778" y="5908074"/>
            <a:ext cx="11320445" cy="468972"/>
          </a:xfrm>
          <a:prstGeom prst="rect">
            <a:avLst/>
          </a:prstGeom>
          <a:solidFill>
            <a:srgbClr val="002050"/>
          </a:solidFill>
          <a:ln w="3175">
            <a:noFill/>
            <a:miter lim="800000"/>
          </a:ln>
        </p:spPr>
        <p:txBody>
          <a:bodyPr wrap="square" lIns="914270" tIns="45713" rIns="914270" bIns="45713" rtlCol="0" anchor="ctr">
            <a:spAutoFit/>
          </a:bodyPr>
          <a:lstStyle/>
          <a:p>
            <a:pPr algn="ctr" defTabSz="914225">
              <a:defRPr/>
            </a:pPr>
            <a:r>
              <a:rPr lang="en-US" sz="2400" kern="0" dirty="0">
                <a:solidFill>
                  <a:schemeClr val="bg1"/>
                </a:solidFill>
                <a:latin typeface="+mj-lt"/>
              </a:rPr>
              <a:t>All data not immediately required is discarded or archived</a:t>
            </a:r>
          </a:p>
        </p:txBody>
      </p:sp>
    </p:spTree>
    <p:extLst>
      <p:ext uri="{BB962C8B-B14F-4D97-AF65-F5344CB8AC3E}">
        <p14:creationId xmlns:p14="http://schemas.microsoft.com/office/powerpoint/2010/main" val="29348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750"/>
                                        <p:tgtEl>
                                          <p:spTgt spid="141">
                                            <p:txEl>
                                              <p:pRg st="0" end="0"/>
                                            </p:txEl>
                                          </p:spTgt>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750"/>
                                        <p:tgtEl>
                                          <p:spTgt spid="141">
                                            <p:txEl>
                                              <p:pRg st="1" end="1"/>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500"/>
                                        <p:tgtEl>
                                          <p:spTgt spid="141">
                                            <p:txEl>
                                              <p:pRg st="2" end="2"/>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500"/>
                                        <p:tgtEl>
                                          <p:spTgt spid="141">
                                            <p:txEl>
                                              <p:pRg st="4" end="4"/>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1" presetClass="entr" presetSubtype="1" fill="hold"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par>
                                <p:cTn id="31" presetID="21" presetClass="entr" presetSubtype="1" fill="hold" nodeType="withEffect">
                                  <p:stCondLst>
                                    <p:cond delay="30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par>
                                <p:cTn id="34" presetID="21" presetClass="entr" presetSubtype="1" fill="hold" nodeType="withEffect">
                                  <p:stCondLst>
                                    <p:cond delay="300"/>
                                  </p:stCondLst>
                                  <p:childTnLst>
                                    <p:set>
                                      <p:cBhvr>
                                        <p:cTn id="35" dur="1" fill="hold">
                                          <p:stCondLst>
                                            <p:cond delay="0"/>
                                          </p:stCondLst>
                                        </p:cTn>
                                        <p:tgtEl>
                                          <p:spTgt spid="16"/>
                                        </p:tgtEl>
                                        <p:attrNameLst>
                                          <p:attrName>style.visibility</p:attrName>
                                        </p:attrNameLst>
                                      </p:cBhvr>
                                      <p:to>
                                        <p:strVal val="visible"/>
                                      </p:to>
                                    </p:set>
                                    <p:animEffect transition="in" filter="wheel(1)">
                                      <p:cBhvr>
                                        <p:cTn id="36" dur="2000"/>
                                        <p:tgtEl>
                                          <p:spTgt spid="16"/>
                                        </p:tgtEl>
                                      </p:cBhvr>
                                    </p:animEffect>
                                  </p:childTnLst>
                                </p:cTn>
                              </p:par>
                              <p:par>
                                <p:cTn id="37" presetID="21" presetClass="entr" presetSubtype="1" fill="hold" nodeType="withEffect">
                                  <p:stCondLst>
                                    <p:cond delay="300"/>
                                  </p:stCondLst>
                                  <p:childTnLst>
                                    <p:set>
                                      <p:cBhvr>
                                        <p:cTn id="38" dur="1" fill="hold">
                                          <p:stCondLst>
                                            <p:cond delay="0"/>
                                          </p:stCondLst>
                                        </p:cTn>
                                        <p:tgtEl>
                                          <p:spTgt spid="17"/>
                                        </p:tgtEl>
                                        <p:attrNameLst>
                                          <p:attrName>style.visibility</p:attrName>
                                        </p:attrNameLst>
                                      </p:cBhvr>
                                      <p:to>
                                        <p:strVal val="visible"/>
                                      </p:to>
                                    </p:set>
                                    <p:animEffect transition="in" filter="wheel(1)">
                                      <p:cBhvr>
                                        <p:cTn id="39" dur="2000"/>
                                        <p:tgtEl>
                                          <p:spTgt spid="17"/>
                                        </p:tgtEl>
                                      </p:cBhvr>
                                    </p:animEffect>
                                  </p:childTnLst>
                                </p:cTn>
                              </p:par>
                            </p:childTnLst>
                          </p:cTn>
                        </p:par>
                        <p:par>
                          <p:cTn id="40" fill="hold">
                            <p:stCondLst>
                              <p:cond delay="5800"/>
                            </p:stCondLst>
                            <p:childTnLst>
                              <p:par>
                                <p:cTn id="41" presetID="22" presetClass="entr" presetSubtype="8" fill="hold" nodeType="after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wipe(left)">
                                      <p:cBhvr>
                                        <p:cTn id="43" dur="1250"/>
                                        <p:tgtEl>
                                          <p:spTgt spid="291"/>
                                        </p:tgtEl>
                                      </p:cBhvr>
                                    </p:animEffect>
                                  </p:childTnLst>
                                </p:cTn>
                              </p:par>
                            </p:childTnLst>
                          </p:cTn>
                        </p:par>
                        <p:par>
                          <p:cTn id="44" fill="hold">
                            <p:stCondLst>
                              <p:cond delay="705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ED28-62C4-4DFD-8D04-A2D565AB5677}"/>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Traditional DW</a:t>
            </a:r>
          </a:p>
        </p:txBody>
      </p:sp>
      <p:pic>
        <p:nvPicPr>
          <p:cNvPr id="1026" name="Picture 2" descr="VÃ½sledek obrÃ¡zku pro Data Lake as a Staging Area for DW">
            <a:extLst>
              <a:ext uri="{FF2B5EF4-FFF2-40B4-BE49-F238E27FC236}">
                <a16:creationId xmlns:a16="http://schemas.microsoft.com/office/drawing/2014/main" id="{387593EE-4D52-4BBC-92F1-485C587F1A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57432" y="375601"/>
            <a:ext cx="11138733" cy="59782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FA1882-0BD1-48B2-9A97-916B2DD1C5C7}"/>
              </a:ext>
            </a:extLst>
          </p:cNvPr>
          <p:cNvSpPr txBox="1"/>
          <p:nvPr/>
        </p:nvSpPr>
        <p:spPr>
          <a:xfrm>
            <a:off x="7494184" y="6421240"/>
            <a:ext cx="1492716" cy="369332"/>
          </a:xfrm>
          <a:prstGeom prst="rect">
            <a:avLst/>
          </a:prstGeom>
          <a:noFill/>
        </p:spPr>
        <p:txBody>
          <a:bodyPr wrap="none" rtlCol="0">
            <a:spAutoFit/>
          </a:bodyPr>
          <a:lstStyle/>
          <a:p>
            <a:r>
              <a:rPr lang="cs-CZ" dirty="0">
                <a:hlinkClick r:id="rId3"/>
              </a:rPr>
              <a:t>James Serra</a:t>
            </a:r>
            <a:endParaRPr lang="cs-CZ" dirty="0"/>
          </a:p>
        </p:txBody>
      </p:sp>
    </p:spTree>
    <p:extLst>
      <p:ext uri="{BB962C8B-B14F-4D97-AF65-F5344CB8AC3E}">
        <p14:creationId xmlns:p14="http://schemas.microsoft.com/office/powerpoint/2010/main" val="4075108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3241446" y="4542927"/>
            <a:ext cx="2468530" cy="1097124"/>
          </a:xfrm>
          <a:prstGeom prst="rect">
            <a:avLst/>
          </a:prstGeom>
          <a:solidFill>
            <a:srgbClr val="00BCF2"/>
          </a:solidFill>
        </p:spPr>
        <p:txBody>
          <a:bodyPr wrap="square" lIns="91427" tIns="91427" rIns="91427" bIns="91427" rtlCol="0" anchor="ctr">
            <a:noAutofit/>
          </a:bodyPr>
          <a:lstStyle/>
          <a:p>
            <a:pPr algn="ctr" defTabSz="914225">
              <a:defRPr/>
            </a:pPr>
            <a:r>
              <a:rPr lang="en-US" kern="0" dirty="0">
                <a:solidFill>
                  <a:schemeClr val="bg1"/>
                </a:solidFill>
                <a:latin typeface="+mj-lt"/>
                <a:cs typeface="Segoe UI Semibold" panose="020B0702040204020203" pitchFamily="34" charset="0"/>
              </a:rPr>
              <a:t>Store indefinitely</a:t>
            </a:r>
          </a:p>
        </p:txBody>
      </p:sp>
      <p:sp>
        <p:nvSpPr>
          <p:cNvPr id="62" name="TextBox 61"/>
          <p:cNvSpPr txBox="1"/>
          <p:nvPr/>
        </p:nvSpPr>
        <p:spPr>
          <a:xfrm>
            <a:off x="6482027" y="4549531"/>
            <a:ext cx="2468530" cy="1097124"/>
          </a:xfrm>
          <a:prstGeom prst="rect">
            <a:avLst/>
          </a:prstGeom>
          <a:solidFill>
            <a:srgbClr val="00BCF2"/>
          </a:solidFill>
        </p:spPr>
        <p:txBody>
          <a:bodyPr wrap="square" lIns="91427" tIns="91427" rIns="91427" bIns="91427" rtlCol="0" anchor="ctr">
            <a:noAutofit/>
          </a:bodyPr>
          <a:lstStyle/>
          <a:p>
            <a:pPr algn="ctr" defTabSz="914225">
              <a:defRPr/>
            </a:pPr>
            <a:r>
              <a:rPr lang="en-US" kern="0" dirty="0">
                <a:solidFill>
                  <a:schemeClr val="bg1"/>
                </a:solidFill>
                <a:latin typeface="+mj-lt"/>
                <a:cs typeface="Segoe UI Semibold" panose="020B0702040204020203" pitchFamily="34" charset="0"/>
              </a:rPr>
              <a:t>Analyze</a:t>
            </a:r>
          </a:p>
        </p:txBody>
      </p:sp>
      <p:sp>
        <p:nvSpPr>
          <p:cNvPr id="63" name="TextBox 62"/>
          <p:cNvSpPr txBox="1"/>
          <p:nvPr/>
        </p:nvSpPr>
        <p:spPr>
          <a:xfrm>
            <a:off x="9722606" y="4542927"/>
            <a:ext cx="2468530" cy="1097124"/>
          </a:xfrm>
          <a:prstGeom prst="rect">
            <a:avLst/>
          </a:prstGeom>
          <a:solidFill>
            <a:srgbClr val="00BCF2"/>
          </a:solidFill>
        </p:spPr>
        <p:txBody>
          <a:bodyPr wrap="square" lIns="91427" tIns="91427" rIns="91427" bIns="91427" rtlCol="0" anchor="ctr">
            <a:noAutofit/>
          </a:bodyPr>
          <a:lstStyle/>
          <a:p>
            <a:pPr algn="ctr" defTabSz="914225">
              <a:defRPr/>
            </a:pPr>
            <a:r>
              <a:rPr lang="en-US" kern="0" dirty="0">
                <a:solidFill>
                  <a:schemeClr val="bg1"/>
                </a:solidFill>
                <a:latin typeface="+mj-lt"/>
                <a:cs typeface="Segoe UI Semibold" panose="020B0702040204020203" pitchFamily="34" charset="0"/>
              </a:rPr>
              <a:t>See results</a:t>
            </a:r>
          </a:p>
        </p:txBody>
      </p:sp>
      <p:sp>
        <p:nvSpPr>
          <p:cNvPr id="60" name="TextBox 59"/>
          <p:cNvSpPr txBox="1"/>
          <p:nvPr/>
        </p:nvSpPr>
        <p:spPr>
          <a:xfrm>
            <a:off x="866" y="4542927"/>
            <a:ext cx="2468530" cy="1097124"/>
          </a:xfrm>
          <a:prstGeom prst="rect">
            <a:avLst/>
          </a:prstGeom>
          <a:solidFill>
            <a:srgbClr val="00BCF2"/>
          </a:solidFill>
        </p:spPr>
        <p:txBody>
          <a:bodyPr wrap="square" lIns="91427" tIns="91427" rIns="91427" bIns="91427" rtlCol="0" anchor="ctr">
            <a:noAutofit/>
          </a:bodyPr>
          <a:lstStyle/>
          <a:p>
            <a:pPr algn="ctr" defTabSz="914225">
              <a:defRPr/>
            </a:pPr>
            <a:r>
              <a:rPr lang="en-US" kern="0" dirty="0">
                <a:solidFill>
                  <a:schemeClr val="bg1"/>
                </a:solidFill>
                <a:latin typeface="+mj-lt"/>
                <a:cs typeface="Segoe UI Semibold" panose="020B0702040204020203" pitchFamily="34" charset="0"/>
              </a:rPr>
              <a:t>Gather data </a:t>
            </a:r>
            <a:br>
              <a:rPr lang="en-US" kern="0" dirty="0">
                <a:solidFill>
                  <a:schemeClr val="bg1"/>
                </a:solidFill>
                <a:latin typeface="+mj-lt"/>
                <a:cs typeface="Segoe UI Semibold" panose="020B0702040204020203" pitchFamily="34" charset="0"/>
              </a:rPr>
            </a:br>
            <a:r>
              <a:rPr lang="en-US" kern="0" dirty="0">
                <a:solidFill>
                  <a:schemeClr val="bg1"/>
                </a:solidFill>
                <a:latin typeface="+mj-lt"/>
                <a:cs typeface="Segoe UI Semibold" panose="020B0702040204020203" pitchFamily="34" charset="0"/>
              </a:rPr>
              <a:t>from all sources</a:t>
            </a:r>
          </a:p>
        </p:txBody>
      </p:sp>
      <p:grpSp>
        <p:nvGrpSpPr>
          <p:cNvPr id="6" name="Group 5"/>
          <p:cNvGrpSpPr/>
          <p:nvPr/>
        </p:nvGrpSpPr>
        <p:grpSpPr>
          <a:xfrm>
            <a:off x="7716292" y="3748266"/>
            <a:ext cx="3240580" cy="801267"/>
            <a:chOff x="7722871" y="4333990"/>
            <a:chExt cx="3241039" cy="206835"/>
          </a:xfrm>
        </p:grpSpPr>
        <p:sp>
          <p:nvSpPr>
            <p:cNvPr id="66" name="TextBox 65"/>
            <p:cNvSpPr txBox="1"/>
            <p:nvPr/>
          </p:nvSpPr>
          <p:spPr>
            <a:xfrm>
              <a:off x="9078317" y="4333990"/>
              <a:ext cx="551511" cy="55614"/>
            </a:xfrm>
            <a:prstGeom prst="rect">
              <a:avLst/>
            </a:prstGeom>
            <a:noFill/>
            <a:ln>
              <a:noFill/>
            </a:ln>
          </p:spPr>
          <p:txBody>
            <a:bodyPr wrap="none" lIns="0" tIns="0" rIns="0" bIns="0" rtlCol="0">
              <a:spAutoFit/>
            </a:bodyPr>
            <a:lstStyle/>
            <a:p>
              <a:pPr defTabSz="914225">
                <a:defRPr/>
              </a:pPr>
              <a:r>
                <a:rPr lang="en-US" sz="1400" kern="0" dirty="0">
                  <a:solidFill>
                    <a:schemeClr val="tx1">
                      <a:lumMod val="50000"/>
                      <a:lumOff val="50000"/>
                    </a:schemeClr>
                  </a:solidFill>
                  <a:latin typeface="+mj-lt"/>
                  <a:cs typeface="Segoe UI Semibold" panose="020B0702040204020203" pitchFamily="34" charset="0"/>
                </a:rPr>
                <a:t>Iterate</a:t>
              </a:r>
            </a:p>
          </p:txBody>
        </p:sp>
        <p:cxnSp>
          <p:nvCxnSpPr>
            <p:cNvPr id="11" name="Elbow Connector 10"/>
            <p:cNvCxnSpPr>
              <a:stCxn id="63" idx="0"/>
              <a:endCxn id="62" idx="0"/>
            </p:cNvCxnSpPr>
            <p:nvPr/>
          </p:nvCxnSpPr>
          <p:spPr>
            <a:xfrm rot="16200000" flipH="1" flipV="1">
              <a:off x="9341848" y="2918763"/>
              <a:ext cx="3085" cy="3241039"/>
            </a:xfrm>
            <a:prstGeom prst="bentConnector3">
              <a:avLst>
                <a:gd name="adj1" fmla="val -3393202"/>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a:stCxn id="60" idx="3"/>
            <a:endCxn id="61" idx="1"/>
          </p:cNvCxnSpPr>
          <p:nvPr/>
        </p:nvCxnSpPr>
        <p:spPr>
          <a:xfrm>
            <a:off x="2469395" y="5091489"/>
            <a:ext cx="772051" cy="0"/>
          </a:xfrm>
          <a:prstGeom prst="straightConnector1">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1" idx="3"/>
            <a:endCxn id="62" idx="1"/>
          </p:cNvCxnSpPr>
          <p:nvPr/>
        </p:nvCxnSpPr>
        <p:spPr>
          <a:xfrm>
            <a:off x="5709975" y="5091489"/>
            <a:ext cx="772051" cy="6605"/>
          </a:xfrm>
          <a:prstGeom prst="straightConnector1">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2" idx="3"/>
            <a:endCxn id="63" idx="1"/>
          </p:cNvCxnSpPr>
          <p:nvPr/>
        </p:nvCxnSpPr>
        <p:spPr>
          <a:xfrm flipV="1">
            <a:off x="8950557" y="5091489"/>
            <a:ext cx="772050" cy="6605"/>
          </a:xfrm>
          <a:prstGeom prst="straightConnector1">
            <a:avLst/>
          </a:prstGeom>
          <a:ln w="76200">
            <a:solidFill>
              <a:schemeClr val="bg1">
                <a:lumMod val="50000"/>
              </a:schemeClr>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noProof="0" dirty="0"/>
              <a:t>New big data thinking: </a:t>
            </a:r>
            <a:r>
              <a:rPr lang="en-US" noProof="0" dirty="0">
                <a:solidFill>
                  <a:srgbClr val="0078D7"/>
                </a:solidFill>
              </a:rPr>
              <a:t>All data has value</a:t>
            </a:r>
          </a:p>
        </p:txBody>
      </p:sp>
      <p:sp>
        <p:nvSpPr>
          <p:cNvPr id="3" name="Slide Number Placeholder 2"/>
          <p:cNvSpPr>
            <a:spLocks noGrp="1"/>
          </p:cNvSpPr>
          <p:nvPr>
            <p:ph type="sldNum" sz="quarter" idx="4294967295"/>
          </p:nvPr>
        </p:nvSpPr>
        <p:spPr>
          <a:xfrm>
            <a:off x="11636405" y="6628740"/>
            <a:ext cx="555596" cy="133841"/>
          </a:xfrm>
          <a:prstGeom prst="rect">
            <a:avLst/>
          </a:prstGeom>
        </p:spPr>
        <p:txBody>
          <a:bodyPr/>
          <a:lstStyle/>
          <a:p>
            <a:pPr defTabSz="914225">
              <a:defRPr/>
            </a:pPr>
            <a:fld id="{75FAD755-3BD0-2447-A9DF-109DAABEFD99}" type="slidenum">
              <a:rPr lang="en-US" sz="1800" kern="0">
                <a:solidFill>
                  <a:sysClr val="windowText" lastClr="000000"/>
                </a:solidFill>
                <a:latin typeface="+mj-lt"/>
              </a:rPr>
              <a:pPr defTabSz="914225">
                <a:defRPr/>
              </a:pPr>
              <a:t>59</a:t>
            </a:fld>
            <a:endParaRPr lang="en-US" sz="1800" kern="0" dirty="0">
              <a:solidFill>
                <a:sysClr val="windowText" lastClr="000000"/>
              </a:solidFill>
              <a:latin typeface="+mj-lt"/>
            </a:endParaRPr>
          </a:p>
        </p:txBody>
      </p:sp>
      <p:sp>
        <p:nvSpPr>
          <p:cNvPr id="141" name="Rectangle 140"/>
          <p:cNvSpPr/>
          <p:nvPr/>
        </p:nvSpPr>
        <p:spPr>
          <a:xfrm>
            <a:off x="415471" y="1499460"/>
            <a:ext cx="11576770" cy="2626360"/>
          </a:xfrm>
          <a:prstGeom prst="rect">
            <a:avLst/>
          </a:prstGeom>
        </p:spPr>
        <p:txBody>
          <a:bodyPr wrap="square" lIns="0" tIns="0" rIns="0" bIns="0">
            <a:spAutoFit/>
          </a:bodyPr>
          <a:lstStyle/>
          <a:p>
            <a:pPr marL="393285" indent="-336145" defTabSz="914225" fontAlgn="base">
              <a:spcBef>
                <a:spcPts val="200"/>
              </a:spcBef>
              <a:spcAft>
                <a:spcPts val="600"/>
              </a:spcAft>
              <a:buSzPct val="100000"/>
              <a:buFont typeface="Arial" panose="020B0604020202020204" pitchFamily="34" charset="0"/>
              <a:buChar char="•"/>
              <a:tabLst>
                <a:tab pos="658242" algn="l"/>
              </a:tabLst>
              <a:defRPr/>
            </a:pPr>
            <a:r>
              <a:rPr lang="en-US" sz="2400" kern="0" dirty="0">
                <a:solidFill>
                  <a:srgbClr val="505050"/>
                </a:solidFill>
                <a:latin typeface="+mj-lt"/>
                <a:ea typeface="Segoe UI" pitchFamily="34" charset="0"/>
                <a:cs typeface="Segoe UI" pitchFamily="34" charset="0"/>
              </a:rPr>
              <a:t>All data has potential value</a:t>
            </a:r>
          </a:p>
          <a:p>
            <a:pPr marL="393285" indent="-336145" defTabSz="914225" fontAlgn="base">
              <a:spcBef>
                <a:spcPts val="200"/>
              </a:spcBef>
              <a:spcAft>
                <a:spcPts val="600"/>
              </a:spcAft>
              <a:buSzPct val="100000"/>
              <a:buFont typeface="Arial" panose="020B0604020202020204" pitchFamily="34" charset="0"/>
              <a:buChar char="•"/>
              <a:tabLst>
                <a:tab pos="658242" algn="l"/>
              </a:tabLst>
              <a:defRPr/>
            </a:pPr>
            <a:r>
              <a:rPr lang="en-US" sz="2400" kern="0" dirty="0">
                <a:solidFill>
                  <a:srgbClr val="505050"/>
                </a:solidFill>
                <a:latin typeface="+mj-lt"/>
                <a:ea typeface="Segoe UI" pitchFamily="34" charset="0"/>
                <a:cs typeface="Segoe UI" pitchFamily="34" charset="0"/>
              </a:rPr>
              <a:t>Data hoarding</a:t>
            </a:r>
          </a:p>
          <a:p>
            <a:pPr marL="393285" indent="-336145" defTabSz="914225" fontAlgn="base">
              <a:spcBef>
                <a:spcPts val="200"/>
              </a:spcBef>
              <a:spcAft>
                <a:spcPts val="600"/>
              </a:spcAft>
              <a:buSzPct val="100000"/>
              <a:buFont typeface="Arial" panose="020B0604020202020204" pitchFamily="34" charset="0"/>
              <a:buChar char="•"/>
              <a:tabLst>
                <a:tab pos="658242" algn="l"/>
              </a:tabLst>
              <a:defRPr/>
            </a:pPr>
            <a:r>
              <a:rPr lang="en-US" sz="2400" kern="0" dirty="0">
                <a:solidFill>
                  <a:srgbClr val="505050"/>
                </a:solidFill>
                <a:latin typeface="+mj-lt"/>
                <a:ea typeface="Segoe UI" pitchFamily="34" charset="0"/>
                <a:cs typeface="Segoe UI" pitchFamily="34" charset="0"/>
              </a:rPr>
              <a:t>No defined schema—stored in native format</a:t>
            </a:r>
          </a:p>
          <a:p>
            <a:pPr marL="393285" indent="-336145" defTabSz="914225" fontAlgn="base">
              <a:spcBef>
                <a:spcPts val="200"/>
              </a:spcBef>
              <a:spcAft>
                <a:spcPts val="600"/>
              </a:spcAft>
              <a:buSzPct val="100000"/>
              <a:buFont typeface="Arial" panose="020B0604020202020204" pitchFamily="34" charset="0"/>
              <a:buChar char="•"/>
              <a:tabLst>
                <a:tab pos="658242" algn="l"/>
              </a:tabLst>
              <a:defRPr/>
            </a:pPr>
            <a:r>
              <a:rPr lang="en-US" sz="2400" kern="0" dirty="0">
                <a:solidFill>
                  <a:srgbClr val="505050"/>
                </a:solidFill>
                <a:latin typeface="+mj-lt"/>
                <a:ea typeface="Segoe UI" pitchFamily="34" charset="0"/>
                <a:cs typeface="Segoe UI" pitchFamily="34" charset="0"/>
              </a:rPr>
              <a:t>Schema is imposed and transformations are done at query time </a:t>
            </a:r>
            <a:r>
              <a:rPr lang="en-US" sz="2400" i="1" kern="0" dirty="0">
                <a:solidFill>
                  <a:srgbClr val="505050"/>
                </a:solidFill>
                <a:latin typeface="+mj-lt"/>
                <a:ea typeface="Segoe UI" pitchFamily="34" charset="0"/>
                <a:cs typeface="Segoe UI" pitchFamily="34" charset="0"/>
              </a:rPr>
              <a:t>(schema-on-read). </a:t>
            </a:r>
          </a:p>
          <a:p>
            <a:pPr marL="393285" indent="-336145" defTabSz="914225" fontAlgn="base">
              <a:spcBef>
                <a:spcPts val="200"/>
              </a:spcBef>
              <a:spcAft>
                <a:spcPts val="600"/>
              </a:spcAft>
              <a:buSzPct val="100000"/>
              <a:buFont typeface="Arial" panose="020B0604020202020204" pitchFamily="34" charset="0"/>
              <a:buChar char="•"/>
              <a:tabLst>
                <a:tab pos="658242" algn="l"/>
              </a:tabLst>
              <a:defRPr/>
            </a:pPr>
            <a:r>
              <a:rPr lang="en-US" sz="2400" kern="0" dirty="0">
                <a:solidFill>
                  <a:srgbClr val="505050"/>
                </a:solidFill>
                <a:latin typeface="+mj-lt"/>
                <a:ea typeface="Segoe UI" pitchFamily="34" charset="0"/>
                <a:cs typeface="Segoe UI" pitchFamily="34" charset="0"/>
              </a:rPr>
              <a:t>Apps and users interpret the data as they see fit</a:t>
            </a:r>
          </a:p>
        </p:txBody>
      </p:sp>
    </p:spTree>
    <p:extLst>
      <p:ext uri="{BB962C8B-B14F-4D97-AF65-F5344CB8AC3E}">
        <p14:creationId xmlns:p14="http://schemas.microsoft.com/office/powerpoint/2010/main" val="273196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1250"/>
                                        <p:tgtEl>
                                          <p:spTgt spid="141">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1000"/>
                                        <p:tgtEl>
                                          <p:spTgt spid="141">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1000"/>
                                        <p:tgtEl>
                                          <p:spTgt spid="141">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425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1000"/>
                                        <p:tgtEl>
                                          <p:spTgt spid="141">
                                            <p:txEl>
                                              <p:pRg st="4" end="4"/>
                                            </p:txEl>
                                          </p:spTgt>
                                        </p:tgtEl>
                                      </p:cBhvr>
                                    </p:animEffect>
                                  </p:childTnLst>
                                </p:cTn>
                              </p:par>
                            </p:childTnLst>
                          </p:cTn>
                        </p:par>
                        <p:par>
                          <p:cTn id="24" fill="hold">
                            <p:stCondLst>
                              <p:cond delay="525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250"/>
                                        <p:tgtEl>
                                          <p:spTgt spid="14"/>
                                        </p:tgtEl>
                                      </p:cBhvr>
                                    </p:animEffect>
                                  </p:childTnLst>
                                </p:cTn>
                              </p:par>
                            </p:childTnLst>
                          </p:cTn>
                        </p:par>
                        <p:par>
                          <p:cTn id="28" fill="hold">
                            <p:stCondLst>
                              <p:cond delay="5500"/>
                            </p:stCondLst>
                            <p:childTnLst>
                              <p:par>
                                <p:cTn id="29" presetID="10"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par>
                          <p:cTn id="32" fill="hold">
                            <p:stCondLst>
                              <p:cond delay="60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250"/>
                                        <p:tgtEl>
                                          <p:spTgt spid="18"/>
                                        </p:tgtEl>
                                      </p:cBhvr>
                                    </p:animEffect>
                                  </p:childTnLst>
                                </p:cTn>
                              </p:par>
                            </p:childTnLst>
                          </p:cTn>
                        </p:par>
                        <p:par>
                          <p:cTn id="36" fill="hold">
                            <p:stCondLst>
                              <p:cond delay="6250"/>
                            </p:stCondLst>
                            <p:childTnLst>
                              <p:par>
                                <p:cTn id="37" presetID="22" presetClass="entr" presetSubtype="8"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250"/>
                                        <p:tgtEl>
                                          <p:spTgt spid="23"/>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par>
                          <p:cTn id="44" fill="hold">
                            <p:stCondLst>
                              <p:cond delay="7000"/>
                            </p:stCondLst>
                            <p:childTnLst>
                              <p:par>
                                <p:cTn id="45" presetID="22" presetClass="entr" presetSubtype="2"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righ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7B41D-C015-4FDC-96D9-EC100276170B}"/>
              </a:ext>
            </a:extLst>
          </p:cNvPr>
          <p:cNvSpPr>
            <a:spLocks noGrp="1"/>
          </p:cNvSpPr>
          <p:nvPr>
            <p:ph type="title"/>
          </p:nvPr>
        </p:nvSpPr>
        <p:spPr/>
        <p:txBody>
          <a:bodyPr/>
          <a:lstStyle/>
          <a:p>
            <a:r>
              <a:rPr lang="cs-CZ" dirty="0"/>
              <a:t>Business</a:t>
            </a:r>
          </a:p>
        </p:txBody>
      </p:sp>
      <p:pic>
        <p:nvPicPr>
          <p:cNvPr id="5" name="Content Placeholder 4">
            <a:extLst>
              <a:ext uri="{FF2B5EF4-FFF2-40B4-BE49-F238E27FC236}">
                <a16:creationId xmlns:a16="http://schemas.microsoft.com/office/drawing/2014/main" id="{14AFEACC-BCA7-45E5-BF22-7EE1BA9FDA31}"/>
              </a:ext>
            </a:extLst>
          </p:cNvPr>
          <p:cNvPicPr>
            <a:picLocks noGrp="1" noChangeAspect="1"/>
          </p:cNvPicPr>
          <p:nvPr>
            <p:ph idx="1"/>
          </p:nvPr>
        </p:nvPicPr>
        <p:blipFill>
          <a:blip r:embed="rId2"/>
          <a:stretch>
            <a:fillRect/>
          </a:stretch>
        </p:blipFill>
        <p:spPr>
          <a:xfrm>
            <a:off x="2207123" y="2160588"/>
            <a:ext cx="5537791" cy="3881437"/>
          </a:xfrm>
          <a:prstGeom prst="rect">
            <a:avLst/>
          </a:prstGeom>
        </p:spPr>
      </p:pic>
    </p:spTree>
    <p:extLst>
      <p:ext uri="{BB962C8B-B14F-4D97-AF65-F5344CB8AC3E}">
        <p14:creationId xmlns:p14="http://schemas.microsoft.com/office/powerpoint/2010/main" val="32170884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76984" y="2318783"/>
            <a:ext cx="4601243" cy="2359005"/>
          </a:xfrm>
          <a:prstGeom prst="rect">
            <a:avLst/>
          </a:prstGeom>
        </p:spPr>
      </p:pic>
      <p:sp>
        <p:nvSpPr>
          <p:cNvPr id="49" name="Arrow: Curved Down 48"/>
          <p:cNvSpPr/>
          <p:nvPr/>
        </p:nvSpPr>
        <p:spPr bwMode="auto">
          <a:xfrm flipH="1">
            <a:off x="5884070" y="1785555"/>
            <a:ext cx="1942590" cy="874847"/>
          </a:xfrm>
          <a:prstGeom prst="curvedDownArrow">
            <a:avLst>
              <a:gd name="adj1" fmla="val 16383"/>
              <a:gd name="adj2" fmla="val 50000"/>
              <a:gd name="adj3" fmla="val 25000"/>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grpSp>
        <p:nvGrpSpPr>
          <p:cNvPr id="153" name="Group 152"/>
          <p:cNvGrpSpPr>
            <a:grpSpLocks noChangeAspect="1"/>
          </p:cNvGrpSpPr>
          <p:nvPr/>
        </p:nvGrpSpPr>
        <p:grpSpPr>
          <a:xfrm>
            <a:off x="8037786" y="4785003"/>
            <a:ext cx="644702" cy="837210"/>
            <a:chOff x="377825" y="1184276"/>
            <a:chExt cx="1020763" cy="1325563"/>
          </a:xfrm>
          <a:solidFill>
            <a:schemeClr val="accent1"/>
          </a:solidFill>
        </p:grpSpPr>
        <p:sp>
          <p:nvSpPr>
            <p:cNvPr id="154"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chemeClr val="bg1"/>
                </a:solidFill>
                <a:latin typeface="+mj-lt"/>
              </a:endParaRPr>
            </a:p>
          </p:txBody>
        </p:sp>
        <p:sp>
          <p:nvSpPr>
            <p:cNvPr id="15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chemeClr val="bg1"/>
                </a:solidFill>
                <a:latin typeface="+mj-lt"/>
              </a:endParaRPr>
            </a:p>
          </p:txBody>
        </p:sp>
      </p:grpSp>
      <p:sp>
        <p:nvSpPr>
          <p:cNvPr id="3" name="Title 2"/>
          <p:cNvSpPr>
            <a:spLocks noGrp="1"/>
          </p:cNvSpPr>
          <p:nvPr>
            <p:ph type="title"/>
          </p:nvPr>
        </p:nvSpPr>
        <p:spPr/>
        <p:txBody>
          <a:bodyPr/>
          <a:lstStyle/>
          <a:p>
            <a:r>
              <a:rPr lang="en-US" dirty="0"/>
              <a:t>The data lake and warehouse</a:t>
            </a:r>
          </a:p>
        </p:txBody>
      </p:sp>
      <p:cxnSp>
        <p:nvCxnSpPr>
          <p:cNvPr id="59" name="Straight Arrow Connector 58"/>
          <p:cNvCxnSpPr>
            <a:cxnSpLocks/>
          </p:cNvCxnSpPr>
          <p:nvPr/>
        </p:nvCxnSpPr>
        <p:spPr>
          <a:xfrm>
            <a:off x="1833376" y="2349152"/>
            <a:ext cx="1739074" cy="668156"/>
          </a:xfrm>
          <a:prstGeom prst="straightConnector1">
            <a:avLst/>
          </a:prstGeom>
          <a:ln w="28575" cap="flat" cmpd="sng" algn="ctr">
            <a:solidFill>
              <a:schemeClr val="bg1"/>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61" name="Straight Arrow Connector 60"/>
          <p:cNvCxnSpPr>
            <a:cxnSpLocks/>
          </p:cNvCxnSpPr>
          <p:nvPr/>
        </p:nvCxnSpPr>
        <p:spPr>
          <a:xfrm>
            <a:off x="1175293" y="3188669"/>
            <a:ext cx="2421654" cy="277226"/>
          </a:xfrm>
          <a:prstGeom prst="straightConnector1">
            <a:avLst/>
          </a:prstGeom>
          <a:ln w="28575" cap="flat" cmpd="sng" algn="ctr">
            <a:solidFill>
              <a:schemeClr val="bg1"/>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65" name="Straight Arrow Connector 64"/>
          <p:cNvCxnSpPr>
            <a:cxnSpLocks/>
          </p:cNvCxnSpPr>
          <p:nvPr/>
        </p:nvCxnSpPr>
        <p:spPr>
          <a:xfrm flipV="1">
            <a:off x="1174907" y="3870779"/>
            <a:ext cx="2426454" cy="169862"/>
          </a:xfrm>
          <a:prstGeom prst="straightConnector1">
            <a:avLst/>
          </a:prstGeom>
          <a:ln w="28575" cap="flat" cmpd="sng" algn="ctr">
            <a:solidFill>
              <a:schemeClr val="bg1"/>
            </a:solidFill>
            <a:prstDash val="solid"/>
            <a:round/>
            <a:headEnd type="none" w="med" len="med"/>
            <a:tailEnd type="triangle" w="lg" len="lg"/>
          </a:ln>
        </p:spPr>
        <p:style>
          <a:lnRef idx="0">
            <a:scrgbClr r="0" g="0" b="0"/>
          </a:lnRef>
          <a:fillRef idx="0">
            <a:scrgbClr r="0" g="0" b="0"/>
          </a:fillRef>
          <a:effectRef idx="0">
            <a:scrgbClr r="0" g="0" b="0"/>
          </a:effectRef>
          <a:fontRef idx="minor">
            <a:schemeClr val="tx1"/>
          </a:fontRef>
        </p:style>
      </p:cxnSp>
      <p:cxnSp>
        <p:nvCxnSpPr>
          <p:cNvPr id="79" name="Straight Arrow Connector 78"/>
          <p:cNvCxnSpPr/>
          <p:nvPr/>
        </p:nvCxnSpPr>
        <p:spPr>
          <a:xfrm flipV="1">
            <a:off x="5778107" y="2601370"/>
            <a:ext cx="1535466" cy="573513"/>
          </a:xfrm>
          <a:prstGeom prst="straightConnector1">
            <a:avLst/>
          </a:prstGeom>
          <a:ln w="28575">
            <a:solidFill>
              <a:schemeClr val="bg1"/>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p:cNvCxnSpPr>
          <p:nvPr/>
        </p:nvCxnSpPr>
        <p:spPr>
          <a:xfrm flipV="1">
            <a:off x="6393087" y="3261904"/>
            <a:ext cx="840471" cy="115449"/>
          </a:xfrm>
          <a:prstGeom prst="straightConnector1">
            <a:avLst/>
          </a:prstGeom>
          <a:ln w="28575">
            <a:solidFill>
              <a:schemeClr val="bg1"/>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368902" y="2843031"/>
            <a:ext cx="2098439" cy="363946"/>
          </a:xfrm>
          <a:prstGeom prst="rect">
            <a:avLst/>
          </a:prstGeom>
        </p:spPr>
        <p:style>
          <a:lnRef idx="3">
            <a:schemeClr val="lt1"/>
          </a:lnRef>
          <a:fillRef idx="1">
            <a:schemeClr val="accent3"/>
          </a:fillRef>
          <a:effectRef idx="1">
            <a:schemeClr val="accent3"/>
          </a:effectRef>
          <a:fontRef idx="minor">
            <a:schemeClr val="lt1"/>
          </a:fontRef>
        </p:style>
        <p:txBody>
          <a:bodyPr wrap="none" lIns="89642" rtlCol="0">
            <a:spAutoFit/>
          </a:bodyPr>
          <a:lstStyle/>
          <a:p>
            <a:pPr defTabSz="913958">
              <a:defRPr/>
            </a:pPr>
            <a:r>
              <a:rPr lang="en-US" sz="1765" kern="0" dirty="0">
                <a:solidFill>
                  <a:sysClr val="windowText" lastClr="000000"/>
                </a:solidFill>
              </a:rPr>
              <a:t>Interactive queries</a:t>
            </a:r>
          </a:p>
        </p:txBody>
      </p:sp>
      <p:sp>
        <p:nvSpPr>
          <p:cNvPr id="84" name="TextBox 83"/>
          <p:cNvSpPr txBox="1"/>
          <p:nvPr/>
        </p:nvSpPr>
        <p:spPr>
          <a:xfrm>
            <a:off x="7368902" y="2411315"/>
            <a:ext cx="1564639" cy="363946"/>
          </a:xfrm>
          <a:prstGeom prst="rect">
            <a:avLst/>
          </a:prstGeom>
        </p:spPr>
        <p:style>
          <a:lnRef idx="3">
            <a:schemeClr val="lt1"/>
          </a:lnRef>
          <a:fillRef idx="1">
            <a:schemeClr val="accent3"/>
          </a:fillRef>
          <a:effectRef idx="1">
            <a:schemeClr val="accent3"/>
          </a:effectRef>
          <a:fontRef idx="minor">
            <a:schemeClr val="lt1"/>
          </a:fontRef>
        </p:style>
        <p:txBody>
          <a:bodyPr wrap="none" lIns="89642" rtlCol="0">
            <a:spAutoFit/>
          </a:bodyPr>
          <a:lstStyle/>
          <a:p>
            <a:pPr defTabSz="913958">
              <a:defRPr/>
            </a:pPr>
            <a:r>
              <a:rPr lang="en-US" sz="1765" kern="0" dirty="0">
                <a:solidFill>
                  <a:sysClr val="windowText" lastClr="000000"/>
                </a:solidFill>
              </a:rPr>
              <a:t>Batch queries</a:t>
            </a:r>
          </a:p>
        </p:txBody>
      </p:sp>
      <p:cxnSp>
        <p:nvCxnSpPr>
          <p:cNvPr id="85" name="Straight Arrow Connector 84"/>
          <p:cNvCxnSpPr>
            <a:cxnSpLocks/>
          </p:cNvCxnSpPr>
          <p:nvPr/>
        </p:nvCxnSpPr>
        <p:spPr>
          <a:xfrm>
            <a:off x="5935900" y="3847521"/>
            <a:ext cx="1377671" cy="729"/>
          </a:xfrm>
          <a:prstGeom prst="straightConnector1">
            <a:avLst/>
          </a:prstGeom>
          <a:ln w="28575">
            <a:solidFill>
              <a:schemeClr val="bg1"/>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7368903" y="3706463"/>
            <a:ext cx="1953238" cy="362072"/>
          </a:xfrm>
          <a:prstGeom prst="rect">
            <a:avLst/>
          </a:prstGeom>
        </p:spPr>
        <p:style>
          <a:lnRef idx="3">
            <a:schemeClr val="lt1"/>
          </a:lnRef>
          <a:fillRef idx="1">
            <a:schemeClr val="accent3"/>
          </a:fillRef>
          <a:effectRef idx="1">
            <a:schemeClr val="accent3"/>
          </a:effectRef>
          <a:fontRef idx="minor">
            <a:schemeClr val="lt1"/>
          </a:fontRef>
        </p:style>
        <p:txBody>
          <a:bodyPr wrap="none" lIns="89642" rtlCol="0">
            <a:spAutoFit/>
          </a:bodyPr>
          <a:lstStyle/>
          <a:p>
            <a:pPr defTabSz="913958">
              <a:defRPr/>
            </a:pPr>
            <a:r>
              <a:rPr lang="en-US" sz="1765" kern="0" dirty="0">
                <a:solidFill>
                  <a:sysClr val="windowText" lastClr="000000"/>
                </a:solidFill>
              </a:rPr>
              <a:t>Machine Learning</a:t>
            </a:r>
          </a:p>
        </p:txBody>
      </p:sp>
      <p:sp>
        <p:nvSpPr>
          <p:cNvPr id="89" name="TextBox 88"/>
          <p:cNvSpPr txBox="1"/>
          <p:nvPr/>
        </p:nvSpPr>
        <p:spPr>
          <a:xfrm>
            <a:off x="7368901" y="3274747"/>
            <a:ext cx="2138514" cy="363946"/>
          </a:xfrm>
          <a:prstGeom prst="rect">
            <a:avLst/>
          </a:prstGeom>
        </p:spPr>
        <p:style>
          <a:lnRef idx="3">
            <a:schemeClr val="lt1"/>
          </a:lnRef>
          <a:fillRef idx="1">
            <a:schemeClr val="accent3"/>
          </a:fillRef>
          <a:effectRef idx="1">
            <a:schemeClr val="accent3"/>
          </a:effectRef>
          <a:fontRef idx="minor">
            <a:schemeClr val="lt1"/>
          </a:fontRef>
        </p:style>
        <p:txBody>
          <a:bodyPr wrap="none" lIns="89642" rtlCol="0">
            <a:spAutoFit/>
          </a:bodyPr>
          <a:lstStyle/>
          <a:p>
            <a:pPr defTabSz="913958">
              <a:defRPr/>
            </a:pPr>
            <a:r>
              <a:rPr lang="en-US" sz="1765" kern="0" dirty="0">
                <a:solidFill>
                  <a:sysClr val="windowText" lastClr="000000"/>
                </a:solidFill>
              </a:rPr>
              <a:t>Real-time analytics</a:t>
            </a:r>
          </a:p>
        </p:txBody>
      </p:sp>
      <p:grpSp>
        <p:nvGrpSpPr>
          <p:cNvPr id="119" name="Group 118"/>
          <p:cNvGrpSpPr/>
          <p:nvPr/>
        </p:nvGrpSpPr>
        <p:grpSpPr>
          <a:xfrm>
            <a:off x="4824366" y="2532127"/>
            <a:ext cx="545926" cy="545926"/>
            <a:chOff x="372628" y="2473035"/>
            <a:chExt cx="691781" cy="691781"/>
          </a:xfrm>
          <a:solidFill>
            <a:srgbClr val="5C2D91"/>
          </a:solidFill>
        </p:grpSpPr>
        <p:sp>
          <p:nvSpPr>
            <p:cNvPr id="120" name="Rectangle 119"/>
            <p:cNvSpPr/>
            <p:nvPr>
              <p:custDataLst>
                <p:tags r:id="rId15"/>
              </p:custDataLst>
            </p:nvPr>
          </p:nvSpPr>
          <p:spPr bwMode="auto">
            <a:xfrm>
              <a:off x="372628" y="2473035"/>
              <a:ext cx="691781" cy="69178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882" kern="0" dirty="0">
                  <a:ln>
                    <a:solidFill>
                      <a:srgbClr val="000000">
                        <a:alpha val="0"/>
                      </a:srgbClr>
                    </a:solidFill>
                  </a:ln>
                  <a:solidFill>
                    <a:srgbClr val="FFFFFF"/>
                  </a:solidFill>
                  <a:latin typeface="Segoe UI"/>
                </a:rPr>
                <a:t>Devices</a:t>
              </a:r>
            </a:p>
          </p:txBody>
        </p:sp>
        <p:grpSp>
          <p:nvGrpSpPr>
            <p:cNvPr id="121" name="Group 120"/>
            <p:cNvGrpSpPr/>
            <p:nvPr/>
          </p:nvGrpSpPr>
          <p:grpSpPr>
            <a:xfrm>
              <a:off x="476130" y="2594121"/>
              <a:ext cx="496449" cy="266646"/>
              <a:chOff x="2769908" y="1409697"/>
              <a:chExt cx="1965320" cy="1055586"/>
            </a:xfrm>
            <a:grpFill/>
          </p:grpSpPr>
          <p:sp>
            <p:nvSpPr>
              <p:cNvPr id="1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rgbClr val="FFFFFF"/>
              </a:solidFill>
              <a:ln w="25400" cap="flat" cmpd="sng" algn="ctr">
                <a:noFill/>
                <a:prstDash val="solid"/>
              </a:ln>
              <a:effectLst/>
            </p:spPr>
            <p:txBody>
              <a:bodyPr rtlCol="0" anchor="ctr"/>
              <a:lstStyle/>
              <a:p>
                <a:pPr defTabSz="896386">
                  <a:defRPr/>
                </a:pPr>
                <a:endParaRPr lang="en-US" sz="882" kern="0">
                  <a:solidFill>
                    <a:srgbClr val="FFFFFF"/>
                  </a:solidFill>
                  <a:latin typeface="Segoe"/>
                </a:endParaRPr>
              </a:p>
            </p:txBody>
          </p:sp>
          <p:sp>
            <p:nvSpPr>
              <p:cNvPr id="1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defTabSz="896091" fontAlgn="base">
                  <a:spcBef>
                    <a:spcPct val="0"/>
                  </a:spcBef>
                  <a:spcAft>
                    <a:spcPct val="0"/>
                  </a:spcAft>
                  <a:defRPr/>
                </a:pPr>
                <a:endParaRPr lang="en-US" sz="882" kern="0" spc="-49" dirty="0" err="1">
                  <a:solidFill>
                    <a:srgbClr val="FFFFFF"/>
                  </a:solidFill>
                  <a:latin typeface="Segoe UI"/>
                  <a:ea typeface="Segoe UI" pitchFamily="34" charset="0"/>
                  <a:cs typeface="Segoe UI" pitchFamily="34" charset="0"/>
                </a:endParaRPr>
              </a:p>
            </p:txBody>
          </p:sp>
          <p:sp>
            <p:nvSpPr>
              <p:cNvPr id="1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defTabSz="806741">
                  <a:defRPr/>
                </a:pPr>
                <a:endParaRPr lang="en-US" sz="882" kern="0" spc="-132" dirty="0">
                  <a:solidFill>
                    <a:srgbClr val="FFFFFF"/>
                  </a:solidFill>
                  <a:latin typeface="Segoe Light" pitchFamily="34" charset="0"/>
                </a:endParaRPr>
              </a:p>
            </p:txBody>
          </p:sp>
        </p:grpSp>
      </p:grpSp>
      <p:grpSp>
        <p:nvGrpSpPr>
          <p:cNvPr id="130" name="Group 129"/>
          <p:cNvGrpSpPr/>
          <p:nvPr/>
        </p:nvGrpSpPr>
        <p:grpSpPr>
          <a:xfrm>
            <a:off x="4689090" y="3292366"/>
            <a:ext cx="545927" cy="545927"/>
            <a:chOff x="2551230" y="2464452"/>
            <a:chExt cx="691781" cy="691781"/>
          </a:xfrm>
          <a:solidFill>
            <a:srgbClr val="5C2D91"/>
          </a:solidFill>
        </p:grpSpPr>
        <p:sp>
          <p:nvSpPr>
            <p:cNvPr id="131" name="Rectangle 130"/>
            <p:cNvSpPr/>
            <p:nvPr>
              <p:custDataLst>
                <p:tags r:id="rId14"/>
              </p:custDataLst>
            </p:nvPr>
          </p:nvSpPr>
          <p:spPr bwMode="auto">
            <a:xfrm>
              <a:off x="2551230" y="2464452"/>
              <a:ext cx="691781" cy="69178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882" kern="0" dirty="0">
                  <a:ln>
                    <a:solidFill>
                      <a:srgbClr val="000000">
                        <a:alpha val="0"/>
                      </a:srgbClr>
                    </a:solidFill>
                  </a:ln>
                  <a:solidFill>
                    <a:srgbClr val="FFFFFF"/>
                  </a:solidFill>
                  <a:latin typeface="Segoe UI"/>
                </a:rPr>
                <a:t>Sensors</a:t>
              </a:r>
              <a:endParaRPr lang="en-US" sz="882" kern="0" dirty="0">
                <a:solidFill>
                  <a:srgbClr val="FFFFFF"/>
                </a:solidFill>
                <a:latin typeface="Segoe UI"/>
                <a:ea typeface="Segoe UI" pitchFamily="34" charset="0"/>
                <a:cs typeface="Segoe UI" pitchFamily="34" charset="0"/>
              </a:endParaRPr>
            </a:p>
          </p:txBody>
        </p:sp>
        <p:sp>
          <p:nvSpPr>
            <p:cNvPr id="132"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5441" tIns="52721" rIns="52721" bIns="105441" numCol="1" spcCol="0" rtlCol="0" fromWordArt="0" anchor="b" anchorCtr="0" forceAA="0" compatLnSpc="1">
              <a:prstTxWarp prst="textNoShape">
                <a:avLst/>
              </a:prstTxWarp>
              <a:noAutofit/>
            </a:bodyPr>
            <a:lstStyle/>
            <a:p>
              <a:pPr defTabSz="1053923" fontAlgn="base">
                <a:spcBef>
                  <a:spcPct val="0"/>
                </a:spcBef>
                <a:spcAft>
                  <a:spcPct val="0"/>
                </a:spcAft>
                <a:defRPr/>
              </a:pPr>
              <a:endParaRPr lang="en-US" sz="882" kern="0" spc="-58" dirty="0" err="1">
                <a:solidFill>
                  <a:srgbClr val="FFFFFF"/>
                </a:solidFill>
                <a:ea typeface="Segoe UI" pitchFamily="34" charset="0"/>
                <a:cs typeface="Segoe UI" pitchFamily="34" charset="0"/>
              </a:endParaRPr>
            </a:p>
          </p:txBody>
        </p:sp>
      </p:grpSp>
      <p:grpSp>
        <p:nvGrpSpPr>
          <p:cNvPr id="133" name="Group 132"/>
          <p:cNvGrpSpPr/>
          <p:nvPr/>
        </p:nvGrpSpPr>
        <p:grpSpPr>
          <a:xfrm>
            <a:off x="5022766" y="3994885"/>
            <a:ext cx="545927" cy="545927"/>
            <a:chOff x="1822857" y="3187789"/>
            <a:chExt cx="691781" cy="691781"/>
          </a:xfrm>
          <a:solidFill>
            <a:srgbClr val="5C2D91"/>
          </a:solidFill>
        </p:grpSpPr>
        <p:sp>
          <p:nvSpPr>
            <p:cNvPr id="134" name="Rectangle 133"/>
            <p:cNvSpPr/>
            <p:nvPr>
              <p:custDataLst>
                <p:tags r:id="rId13"/>
              </p:custDataLst>
            </p:nvPr>
          </p:nvSpPr>
          <p:spPr bwMode="auto">
            <a:xfrm>
              <a:off x="1822857" y="3187789"/>
              <a:ext cx="691781" cy="69178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882" kern="0" dirty="0">
                  <a:ln>
                    <a:solidFill>
                      <a:srgbClr val="000000">
                        <a:alpha val="0"/>
                      </a:srgbClr>
                    </a:solidFill>
                  </a:ln>
                  <a:solidFill>
                    <a:srgbClr val="FFFFFF"/>
                  </a:solidFill>
                  <a:latin typeface="Segoe UI"/>
                </a:rPr>
                <a:t>Video</a:t>
              </a:r>
              <a:endParaRPr lang="en-US" sz="882" kern="0" dirty="0">
                <a:solidFill>
                  <a:srgbClr val="FFFFFF"/>
                </a:solidFill>
                <a:latin typeface="Segoe UI"/>
                <a:ea typeface="Segoe UI" pitchFamily="34" charset="0"/>
                <a:cs typeface="Segoe UI" pitchFamily="34" charset="0"/>
              </a:endParaRPr>
            </a:p>
          </p:txBody>
        </p:sp>
        <p:sp>
          <p:nvSpPr>
            <p:cNvPr id="135"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defTabSz="806741">
                <a:defRPr/>
              </a:pPr>
              <a:endParaRPr lang="en-US" sz="882" kern="0" spc="-132" dirty="0">
                <a:solidFill>
                  <a:srgbClr val="FFFFFF"/>
                </a:solidFill>
                <a:latin typeface="Segoe Light" pitchFamily="34" charset="0"/>
              </a:endParaRPr>
            </a:p>
          </p:txBody>
        </p:sp>
      </p:grpSp>
      <p:grpSp>
        <p:nvGrpSpPr>
          <p:cNvPr id="139" name="Group 138"/>
          <p:cNvGrpSpPr/>
          <p:nvPr/>
        </p:nvGrpSpPr>
        <p:grpSpPr>
          <a:xfrm>
            <a:off x="3828899" y="2962117"/>
            <a:ext cx="545927" cy="545927"/>
            <a:chOff x="1103397" y="2464452"/>
            <a:chExt cx="691781" cy="691781"/>
          </a:xfrm>
          <a:solidFill>
            <a:srgbClr val="5C2D91"/>
          </a:solidFill>
        </p:grpSpPr>
        <p:sp>
          <p:nvSpPr>
            <p:cNvPr id="140" name="Rectangle 139"/>
            <p:cNvSpPr/>
            <p:nvPr>
              <p:custDataLst>
                <p:tags r:id="rId12"/>
              </p:custDataLst>
            </p:nvPr>
          </p:nvSpPr>
          <p:spPr bwMode="auto">
            <a:xfrm>
              <a:off x="1103397" y="2464452"/>
              <a:ext cx="691781" cy="69178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882" kern="0" dirty="0">
                  <a:ln>
                    <a:solidFill>
                      <a:srgbClr val="000000">
                        <a:alpha val="0"/>
                      </a:srgbClr>
                    </a:solidFill>
                  </a:ln>
                  <a:solidFill>
                    <a:srgbClr val="FFFFFF"/>
                  </a:solidFill>
                  <a:latin typeface="Segoe UI"/>
                </a:rPr>
                <a:t>Web</a:t>
              </a:r>
              <a:endParaRPr lang="en-US" sz="882" kern="0" dirty="0">
                <a:solidFill>
                  <a:srgbClr val="FFFFFF"/>
                </a:solidFill>
                <a:latin typeface="Segoe UI"/>
                <a:ea typeface="Segoe UI" pitchFamily="34" charset="0"/>
                <a:cs typeface="Segoe UI" pitchFamily="34" charset="0"/>
              </a:endParaRPr>
            </a:p>
          </p:txBody>
        </p:sp>
        <p:sp>
          <p:nvSpPr>
            <p:cNvPr id="141"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defTabSz="896091" fontAlgn="base">
                <a:spcBef>
                  <a:spcPct val="0"/>
                </a:spcBef>
                <a:spcAft>
                  <a:spcPct val="0"/>
                </a:spcAft>
                <a:defRPr/>
              </a:pPr>
              <a:endParaRPr lang="en-US" sz="882" kern="0" spc="-49" dirty="0" err="1">
                <a:solidFill>
                  <a:srgbClr val="FFFFFF"/>
                </a:solidFill>
                <a:latin typeface="Segoe UI"/>
                <a:ea typeface="Segoe UI" pitchFamily="34" charset="0"/>
                <a:cs typeface="Segoe UI" pitchFamily="34" charset="0"/>
              </a:endParaRPr>
            </a:p>
          </p:txBody>
        </p:sp>
      </p:grpSp>
      <p:grpSp>
        <p:nvGrpSpPr>
          <p:cNvPr id="142" name="Group 141"/>
          <p:cNvGrpSpPr/>
          <p:nvPr/>
        </p:nvGrpSpPr>
        <p:grpSpPr>
          <a:xfrm>
            <a:off x="5713468" y="3637497"/>
            <a:ext cx="545927" cy="545927"/>
            <a:chOff x="1822857" y="2464452"/>
            <a:chExt cx="691781" cy="691781"/>
          </a:xfrm>
          <a:solidFill>
            <a:srgbClr val="5C2D91"/>
          </a:solidFill>
        </p:grpSpPr>
        <p:sp>
          <p:nvSpPr>
            <p:cNvPr id="143" name="Rectangle 142"/>
            <p:cNvSpPr/>
            <p:nvPr>
              <p:custDataLst>
                <p:tags r:id="rId11"/>
              </p:custDataLst>
            </p:nvPr>
          </p:nvSpPr>
          <p:spPr bwMode="auto">
            <a:xfrm>
              <a:off x="1822857" y="2464452"/>
              <a:ext cx="691781" cy="69178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882" kern="0" dirty="0">
                  <a:ln>
                    <a:solidFill>
                      <a:srgbClr val="000000">
                        <a:alpha val="0"/>
                      </a:srgbClr>
                    </a:solidFill>
                  </a:ln>
                  <a:solidFill>
                    <a:srgbClr val="FFFFFF"/>
                  </a:solidFill>
                  <a:latin typeface="Segoe UI"/>
                </a:rPr>
                <a:t>Social</a:t>
              </a:r>
              <a:endParaRPr lang="en-US" sz="882" kern="0" dirty="0">
                <a:solidFill>
                  <a:srgbClr val="FFFFFF"/>
                </a:solidFill>
                <a:latin typeface="Segoe UI"/>
                <a:ea typeface="Segoe UI" pitchFamily="34" charset="0"/>
                <a:cs typeface="Segoe UI" pitchFamily="34" charset="0"/>
              </a:endParaRPr>
            </a:p>
          </p:txBody>
        </p:sp>
        <p:sp>
          <p:nvSpPr>
            <p:cNvPr id="144"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FFFFFF"/>
                </a:solidFill>
              </a:endParaRPr>
            </a:p>
          </p:txBody>
        </p:sp>
      </p:grpSp>
      <p:grpSp>
        <p:nvGrpSpPr>
          <p:cNvPr id="145" name="Group 144"/>
          <p:cNvGrpSpPr/>
          <p:nvPr/>
        </p:nvGrpSpPr>
        <p:grpSpPr>
          <a:xfrm>
            <a:off x="3651741" y="3674087"/>
            <a:ext cx="627417" cy="679482"/>
            <a:chOff x="2551230" y="3187788"/>
            <a:chExt cx="795042" cy="841119"/>
          </a:xfrm>
          <a:solidFill>
            <a:srgbClr val="5C2D91"/>
          </a:solidFill>
        </p:grpSpPr>
        <p:sp>
          <p:nvSpPr>
            <p:cNvPr id="146" name="Rectangle 145"/>
            <p:cNvSpPr/>
            <p:nvPr>
              <p:custDataLst>
                <p:tags r:id="rId10"/>
              </p:custDataLst>
            </p:nvPr>
          </p:nvSpPr>
          <p:spPr bwMode="auto">
            <a:xfrm>
              <a:off x="2551230" y="3187788"/>
              <a:ext cx="795042" cy="84111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882" kern="0" dirty="0">
                  <a:ln>
                    <a:solidFill>
                      <a:srgbClr val="000000">
                        <a:alpha val="0"/>
                      </a:srgbClr>
                    </a:solidFill>
                  </a:ln>
                  <a:solidFill>
                    <a:srgbClr val="FFFFFF"/>
                  </a:solidFill>
                  <a:latin typeface="Segoe UI"/>
                </a:rPr>
                <a:t>Click-stream</a:t>
              </a:r>
              <a:endParaRPr lang="en-US" sz="882" kern="0" dirty="0">
                <a:solidFill>
                  <a:srgbClr val="FFFFFF"/>
                </a:solidFill>
                <a:latin typeface="Segoe UI"/>
                <a:ea typeface="Segoe UI" pitchFamily="34" charset="0"/>
                <a:cs typeface="Segoe UI" pitchFamily="34" charset="0"/>
              </a:endParaRPr>
            </a:p>
          </p:txBody>
        </p:sp>
        <p:sp>
          <p:nvSpPr>
            <p:cNvPr id="147" name="Freeform 146"/>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882" kern="0" dirty="0" err="1">
                <a:solidFill>
                  <a:srgbClr val="FFFFFF"/>
                </a:solidFill>
                <a:latin typeface="Segoe UI"/>
                <a:ea typeface="Segoe UI" pitchFamily="34" charset="0"/>
                <a:cs typeface="Segoe UI" pitchFamily="34" charset="0"/>
              </a:endParaRPr>
            </a:p>
          </p:txBody>
        </p:sp>
      </p:grpSp>
      <p:grpSp>
        <p:nvGrpSpPr>
          <p:cNvPr id="180" name="Group 179"/>
          <p:cNvGrpSpPr/>
          <p:nvPr/>
        </p:nvGrpSpPr>
        <p:grpSpPr>
          <a:xfrm>
            <a:off x="497111" y="2139469"/>
            <a:ext cx="678182" cy="678182"/>
            <a:chOff x="372628" y="2473035"/>
            <a:chExt cx="691781" cy="691781"/>
          </a:xfrm>
          <a:solidFill>
            <a:srgbClr val="002050"/>
          </a:solidFill>
        </p:grpSpPr>
        <p:sp>
          <p:nvSpPr>
            <p:cNvPr id="181" name="Rectangle 180"/>
            <p:cNvSpPr/>
            <p:nvPr>
              <p:custDataLst>
                <p:tags r:id="rId9"/>
              </p:custDataLst>
            </p:nvPr>
          </p:nvSpPr>
          <p:spPr bwMode="auto">
            <a:xfrm>
              <a:off x="372628" y="2473035"/>
              <a:ext cx="691781" cy="69178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784" kern="0" dirty="0">
                  <a:solidFill>
                    <a:srgbClr val="FFFFFF"/>
                  </a:solidFill>
                  <a:latin typeface="Segoe UI"/>
                  <a:ea typeface="Segoe UI" pitchFamily="34" charset="0"/>
                  <a:cs typeface="Segoe UI" pitchFamily="34" charset="0"/>
                </a:rPr>
                <a:t>Devices</a:t>
              </a:r>
            </a:p>
          </p:txBody>
        </p:sp>
        <p:grpSp>
          <p:nvGrpSpPr>
            <p:cNvPr id="182" name="Group 181"/>
            <p:cNvGrpSpPr/>
            <p:nvPr/>
          </p:nvGrpSpPr>
          <p:grpSpPr>
            <a:xfrm>
              <a:off x="476130" y="2594121"/>
              <a:ext cx="496449" cy="279445"/>
              <a:chOff x="2769908" y="1409697"/>
              <a:chExt cx="1965320" cy="1106255"/>
            </a:xfrm>
            <a:grpFill/>
          </p:grpSpPr>
          <p:sp>
            <p:nvSpPr>
              <p:cNvPr id="183" name="Round Same Side Corner Rectangle 11"/>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rgbClr val="FFFFFF"/>
              </a:solidFill>
              <a:ln w="25400" cap="flat" cmpd="sng" algn="ctr">
                <a:noFill/>
                <a:prstDash val="solid"/>
              </a:ln>
              <a:effectLst/>
            </p:spPr>
            <p:txBody>
              <a:bodyPr rtlCol="0" anchor="ctr"/>
              <a:lstStyle/>
              <a:p>
                <a:pPr defTabSz="896386">
                  <a:defRPr/>
                </a:pPr>
                <a:endParaRPr lang="en-US" sz="784" kern="0">
                  <a:solidFill>
                    <a:srgbClr val="FFFFFF"/>
                  </a:solidFill>
                  <a:latin typeface="Segoe"/>
                </a:endParaRPr>
              </a:p>
            </p:txBody>
          </p:sp>
          <p:sp>
            <p:nvSpPr>
              <p:cNvPr id="184"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defTabSz="896091" fontAlgn="base">
                  <a:spcBef>
                    <a:spcPct val="0"/>
                  </a:spcBef>
                  <a:spcAft>
                    <a:spcPct val="0"/>
                  </a:spcAft>
                  <a:defRPr/>
                </a:pPr>
                <a:endParaRPr lang="en-US" sz="784" kern="0" spc="-49" dirty="0" err="1">
                  <a:solidFill>
                    <a:srgbClr val="FFFFFF"/>
                  </a:solidFill>
                  <a:latin typeface="Segoe UI"/>
                  <a:ea typeface="Segoe UI" pitchFamily="34" charset="0"/>
                  <a:cs typeface="Segoe UI" pitchFamily="34" charset="0"/>
                </a:endParaRPr>
              </a:p>
            </p:txBody>
          </p:sp>
          <p:sp>
            <p:nvSpPr>
              <p:cNvPr id="185"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defTabSz="806741">
                  <a:defRPr/>
                </a:pPr>
                <a:endParaRPr lang="en-US" sz="784" kern="0" spc="-132" dirty="0">
                  <a:solidFill>
                    <a:srgbClr val="FFFFFF"/>
                  </a:solidFill>
                  <a:latin typeface="Segoe Light" pitchFamily="34" charset="0"/>
                </a:endParaRPr>
              </a:p>
            </p:txBody>
          </p:sp>
        </p:grpSp>
      </p:grpSp>
      <p:grpSp>
        <p:nvGrpSpPr>
          <p:cNvPr id="198" name="Group 197"/>
          <p:cNvGrpSpPr/>
          <p:nvPr/>
        </p:nvGrpSpPr>
        <p:grpSpPr>
          <a:xfrm>
            <a:off x="1225594" y="3554748"/>
            <a:ext cx="678182" cy="678182"/>
            <a:chOff x="2551230" y="2464452"/>
            <a:chExt cx="691781" cy="691781"/>
          </a:xfrm>
          <a:solidFill>
            <a:srgbClr val="002050"/>
          </a:solidFill>
        </p:grpSpPr>
        <p:sp>
          <p:nvSpPr>
            <p:cNvPr id="199" name="Rectangle 198"/>
            <p:cNvSpPr/>
            <p:nvPr>
              <p:custDataLst>
                <p:tags r:id="rId8"/>
              </p:custDataLst>
            </p:nvPr>
          </p:nvSpPr>
          <p:spPr bwMode="auto">
            <a:xfrm>
              <a:off x="2551230" y="2464452"/>
              <a:ext cx="691781" cy="69178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784" kern="0" dirty="0">
                  <a:ln>
                    <a:solidFill>
                      <a:srgbClr val="000000">
                        <a:alpha val="0"/>
                      </a:srgbClr>
                    </a:solidFill>
                  </a:ln>
                  <a:solidFill>
                    <a:srgbClr val="FFFFFF"/>
                  </a:solidFill>
                  <a:latin typeface="Segoe UI"/>
                </a:rPr>
                <a:t>Sensors</a:t>
              </a:r>
              <a:endParaRPr lang="en-US" sz="784" kern="0" dirty="0">
                <a:solidFill>
                  <a:srgbClr val="FFFFFF"/>
                </a:solidFill>
                <a:latin typeface="Segoe UI"/>
                <a:ea typeface="Segoe UI" pitchFamily="34" charset="0"/>
                <a:cs typeface="Segoe UI" pitchFamily="34" charset="0"/>
              </a:endParaRPr>
            </a:p>
          </p:txBody>
        </p:sp>
        <p:sp>
          <p:nvSpPr>
            <p:cNvPr id="200"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5441" tIns="52721" rIns="52721" bIns="105441" numCol="1" spcCol="0" rtlCol="0" fromWordArt="0" anchor="b" anchorCtr="0" forceAA="0" compatLnSpc="1">
              <a:prstTxWarp prst="textNoShape">
                <a:avLst/>
              </a:prstTxWarp>
              <a:noAutofit/>
            </a:bodyPr>
            <a:lstStyle/>
            <a:p>
              <a:pPr defTabSz="1053923" fontAlgn="base">
                <a:spcBef>
                  <a:spcPct val="0"/>
                </a:spcBef>
                <a:spcAft>
                  <a:spcPct val="0"/>
                </a:spcAft>
                <a:defRPr/>
              </a:pPr>
              <a:endParaRPr lang="en-US" sz="784" kern="0" spc="-58" dirty="0" err="1">
                <a:solidFill>
                  <a:srgbClr val="FFFFFF"/>
                </a:solidFill>
                <a:ea typeface="Segoe UI" pitchFamily="34" charset="0"/>
                <a:cs typeface="Segoe UI" pitchFamily="34" charset="0"/>
              </a:endParaRPr>
            </a:p>
          </p:txBody>
        </p:sp>
      </p:grpSp>
      <p:grpSp>
        <p:nvGrpSpPr>
          <p:cNvPr id="201" name="Group 200"/>
          <p:cNvGrpSpPr/>
          <p:nvPr/>
        </p:nvGrpSpPr>
        <p:grpSpPr>
          <a:xfrm>
            <a:off x="1225594" y="2848020"/>
            <a:ext cx="678182" cy="678182"/>
            <a:chOff x="1822857" y="3187789"/>
            <a:chExt cx="691781" cy="691781"/>
          </a:xfrm>
          <a:solidFill>
            <a:srgbClr val="002050"/>
          </a:solidFill>
        </p:grpSpPr>
        <p:sp>
          <p:nvSpPr>
            <p:cNvPr id="202" name="Rectangle 201"/>
            <p:cNvSpPr/>
            <p:nvPr>
              <p:custDataLst>
                <p:tags r:id="rId7"/>
              </p:custDataLst>
            </p:nvPr>
          </p:nvSpPr>
          <p:spPr bwMode="auto">
            <a:xfrm>
              <a:off x="1822857" y="3187789"/>
              <a:ext cx="691781" cy="69178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784" kern="0" dirty="0">
                  <a:ln>
                    <a:solidFill>
                      <a:srgbClr val="000000">
                        <a:alpha val="0"/>
                      </a:srgbClr>
                    </a:solidFill>
                  </a:ln>
                  <a:solidFill>
                    <a:srgbClr val="FFFFFF"/>
                  </a:solidFill>
                  <a:latin typeface="Segoe UI"/>
                </a:rPr>
                <a:t>Video</a:t>
              </a:r>
              <a:endParaRPr lang="en-US" sz="784" kern="0" dirty="0">
                <a:solidFill>
                  <a:srgbClr val="FFFFFF"/>
                </a:solidFill>
                <a:latin typeface="Segoe UI"/>
                <a:ea typeface="Segoe UI" pitchFamily="34" charset="0"/>
                <a:cs typeface="Segoe UI" pitchFamily="34" charset="0"/>
              </a:endParaRPr>
            </a:p>
          </p:txBody>
        </p:sp>
        <p:sp>
          <p:nvSpPr>
            <p:cNvPr id="203"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defTabSz="806741">
                <a:defRPr/>
              </a:pPr>
              <a:endParaRPr lang="en-US" sz="784" kern="0" spc="-132" dirty="0">
                <a:solidFill>
                  <a:srgbClr val="FFFFFF"/>
                </a:solidFill>
                <a:latin typeface="Segoe Light" pitchFamily="34" charset="0"/>
              </a:endParaRPr>
            </a:p>
          </p:txBody>
        </p:sp>
      </p:grpSp>
      <p:grpSp>
        <p:nvGrpSpPr>
          <p:cNvPr id="210" name="Group 209"/>
          <p:cNvGrpSpPr/>
          <p:nvPr/>
        </p:nvGrpSpPr>
        <p:grpSpPr>
          <a:xfrm>
            <a:off x="1225594" y="2139469"/>
            <a:ext cx="678182" cy="678182"/>
            <a:chOff x="1822857" y="2464452"/>
            <a:chExt cx="691781" cy="691781"/>
          </a:xfrm>
          <a:solidFill>
            <a:srgbClr val="002050"/>
          </a:solidFill>
        </p:grpSpPr>
        <p:sp>
          <p:nvSpPr>
            <p:cNvPr id="211" name="Rectangle 210"/>
            <p:cNvSpPr/>
            <p:nvPr>
              <p:custDataLst>
                <p:tags r:id="rId6"/>
              </p:custDataLst>
            </p:nvPr>
          </p:nvSpPr>
          <p:spPr bwMode="auto">
            <a:xfrm>
              <a:off x="1822857" y="2464452"/>
              <a:ext cx="691781" cy="69178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784" kern="0" dirty="0">
                  <a:ln>
                    <a:solidFill>
                      <a:srgbClr val="000000">
                        <a:alpha val="0"/>
                      </a:srgbClr>
                    </a:solidFill>
                  </a:ln>
                  <a:solidFill>
                    <a:srgbClr val="FFFFFF"/>
                  </a:solidFill>
                  <a:latin typeface="Segoe UI"/>
                </a:rPr>
                <a:t>Social</a:t>
              </a:r>
              <a:endParaRPr lang="en-US" sz="784" kern="0" dirty="0">
                <a:solidFill>
                  <a:srgbClr val="FFFFFF"/>
                </a:solidFill>
                <a:latin typeface="Segoe UI"/>
                <a:ea typeface="Segoe UI" pitchFamily="34" charset="0"/>
                <a:cs typeface="Segoe UI" pitchFamily="34" charset="0"/>
              </a:endParaRPr>
            </a:p>
          </p:txBody>
        </p:sp>
        <p:sp>
          <p:nvSpPr>
            <p:cNvPr id="212"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784" kern="0">
                <a:solidFill>
                  <a:srgbClr val="FFFFFF"/>
                </a:solidFill>
              </a:endParaRPr>
            </a:p>
          </p:txBody>
        </p:sp>
      </p:grpSp>
      <p:grpSp>
        <p:nvGrpSpPr>
          <p:cNvPr id="213" name="Group 212"/>
          <p:cNvGrpSpPr/>
          <p:nvPr/>
        </p:nvGrpSpPr>
        <p:grpSpPr>
          <a:xfrm>
            <a:off x="497111" y="3554748"/>
            <a:ext cx="678182" cy="678182"/>
            <a:chOff x="2551230" y="3187789"/>
            <a:chExt cx="691781" cy="691781"/>
          </a:xfrm>
          <a:solidFill>
            <a:srgbClr val="002050"/>
          </a:solidFill>
        </p:grpSpPr>
        <p:sp>
          <p:nvSpPr>
            <p:cNvPr id="214" name="Rectangle 213"/>
            <p:cNvSpPr/>
            <p:nvPr>
              <p:custDataLst>
                <p:tags r:id="rId5"/>
              </p:custDataLst>
            </p:nvPr>
          </p:nvSpPr>
          <p:spPr bwMode="auto">
            <a:xfrm>
              <a:off x="2551230" y="3187789"/>
              <a:ext cx="691781" cy="69178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784" kern="0" dirty="0">
                  <a:ln>
                    <a:solidFill>
                      <a:srgbClr val="000000">
                        <a:alpha val="0"/>
                      </a:srgbClr>
                    </a:solidFill>
                  </a:ln>
                  <a:solidFill>
                    <a:srgbClr val="FFFFFF"/>
                  </a:solidFill>
                  <a:latin typeface="Segoe UI"/>
                </a:rPr>
                <a:t>Clickstream</a:t>
              </a:r>
              <a:endParaRPr lang="en-US" sz="784" kern="0" dirty="0">
                <a:solidFill>
                  <a:srgbClr val="FFFFFF"/>
                </a:solidFill>
                <a:latin typeface="Segoe UI"/>
                <a:ea typeface="Segoe UI" pitchFamily="34" charset="0"/>
                <a:cs typeface="Segoe UI" pitchFamily="34" charset="0"/>
              </a:endParaRPr>
            </a:p>
          </p:txBody>
        </p:sp>
        <p:sp>
          <p:nvSpPr>
            <p:cNvPr id="215" name="Freeform 214"/>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784" kern="0" dirty="0" err="1">
                <a:solidFill>
                  <a:srgbClr val="FFFFFF"/>
                </a:solidFill>
                <a:latin typeface="Segoe UI"/>
                <a:ea typeface="Segoe UI" pitchFamily="34" charset="0"/>
                <a:cs typeface="Segoe UI" pitchFamily="34" charset="0"/>
              </a:endParaRPr>
            </a:p>
          </p:txBody>
        </p:sp>
      </p:grpSp>
      <p:sp>
        <p:nvSpPr>
          <p:cNvPr id="91" name="Rectangle 90"/>
          <p:cNvSpPr/>
          <p:nvPr/>
        </p:nvSpPr>
        <p:spPr bwMode="auto">
          <a:xfrm>
            <a:off x="3450459" y="5413366"/>
            <a:ext cx="3224073" cy="5614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dirty="0">
                <a:solidFill>
                  <a:schemeClr val="tx1"/>
                </a:solidFill>
                <a:latin typeface="+mj-lt"/>
                <a:ea typeface="Segoe UI" pitchFamily="34" charset="0"/>
                <a:cs typeface="Segoe UI" pitchFamily="34" charset="0"/>
              </a:rPr>
              <a:t>ETL pipeline</a:t>
            </a:r>
          </a:p>
        </p:txBody>
      </p:sp>
      <p:cxnSp>
        <p:nvCxnSpPr>
          <p:cNvPr id="92" name="Straight Arrow Connector 91"/>
          <p:cNvCxnSpPr>
            <a:cxnSpLocks/>
          </p:cNvCxnSpPr>
          <p:nvPr/>
        </p:nvCxnSpPr>
        <p:spPr>
          <a:xfrm>
            <a:off x="1929199" y="5691865"/>
            <a:ext cx="1383740" cy="0"/>
          </a:xfrm>
          <a:prstGeom prst="straightConnector1">
            <a:avLst/>
          </a:prstGeom>
          <a:ln w="28575">
            <a:solidFill>
              <a:schemeClr val="tx1"/>
            </a:solidFill>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p:cNvCxnSpPr>
          <p:nvPr/>
        </p:nvCxnSpPr>
        <p:spPr>
          <a:xfrm flipV="1">
            <a:off x="6718148" y="5629049"/>
            <a:ext cx="517624" cy="62816"/>
          </a:xfrm>
          <a:prstGeom prst="straightConnector1">
            <a:avLst/>
          </a:prstGeom>
          <a:ln w="28575">
            <a:solidFill>
              <a:schemeClr val="tx1"/>
            </a:solidFill>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cxnSpLocks/>
          </p:cNvCxnSpPr>
          <p:nvPr/>
        </p:nvCxnSpPr>
        <p:spPr>
          <a:xfrm flipV="1">
            <a:off x="9438508" y="4013828"/>
            <a:ext cx="1276655" cy="1584416"/>
          </a:xfrm>
          <a:prstGeom prst="straightConnector1">
            <a:avLst/>
          </a:prstGeom>
          <a:ln w="28575">
            <a:solidFill>
              <a:schemeClr val="bg1"/>
            </a:solidFill>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61527" y="6063616"/>
            <a:ext cx="1271337" cy="215420"/>
          </a:xfrm>
          <a:prstGeom prst="rect">
            <a:avLst/>
          </a:prstGeom>
          <a:noFill/>
        </p:spPr>
        <p:txBody>
          <a:bodyPr wrap="none" lIns="0" tIns="0" rIns="0" bIns="0" rtlCol="0" anchor="ctr">
            <a:spAutoFit/>
          </a:bodyPr>
          <a:lstStyle/>
          <a:p>
            <a:pPr algn="ctr" defTabSz="914225">
              <a:defRPr/>
            </a:pPr>
            <a:r>
              <a:rPr lang="en-US" sz="1400" kern="0" dirty="0">
                <a:cs typeface="Segoe UI Semibold" panose="020B0702040204020203" pitchFamily="34" charset="0"/>
              </a:rPr>
              <a:t>Defined schema</a:t>
            </a:r>
          </a:p>
        </p:txBody>
      </p:sp>
      <p:sp>
        <p:nvSpPr>
          <p:cNvPr id="98" name="TextBox 97"/>
          <p:cNvSpPr txBox="1"/>
          <p:nvPr/>
        </p:nvSpPr>
        <p:spPr>
          <a:xfrm>
            <a:off x="9872586" y="3724517"/>
            <a:ext cx="608168" cy="215420"/>
          </a:xfrm>
          <a:prstGeom prst="rect">
            <a:avLst/>
          </a:prstGeom>
          <a:noFill/>
          <a:ln>
            <a:solidFill>
              <a:schemeClr val="tx1"/>
            </a:solidFill>
          </a:ln>
        </p:spPr>
        <p:txBody>
          <a:bodyPr wrap="none" lIns="0" tIns="0" rIns="0" bIns="0" rtlCol="0" anchor="ctr">
            <a:spAutoFit/>
          </a:bodyPr>
          <a:lstStyle/>
          <a:p>
            <a:pPr algn="ctr" defTabSz="914225">
              <a:defRPr/>
            </a:pPr>
            <a:r>
              <a:rPr lang="en-US" sz="1400" kern="0" dirty="0">
                <a:cs typeface="Segoe UI Semibold" panose="020B0702040204020203" pitchFamily="34" charset="0"/>
              </a:rPr>
              <a:t>Queries</a:t>
            </a:r>
          </a:p>
        </p:txBody>
      </p:sp>
      <p:sp>
        <p:nvSpPr>
          <p:cNvPr id="99" name="TextBox 98"/>
          <p:cNvSpPr txBox="1"/>
          <p:nvPr/>
        </p:nvSpPr>
        <p:spPr>
          <a:xfrm>
            <a:off x="9814497" y="5280026"/>
            <a:ext cx="567464" cy="215444"/>
          </a:xfrm>
          <a:prstGeom prst="rect">
            <a:avLst/>
          </a:prstGeom>
          <a:noFill/>
        </p:spPr>
        <p:txBody>
          <a:bodyPr wrap="none" lIns="0" tIns="0" rIns="0" bIns="0" rtlCol="0">
            <a:spAutoFit/>
          </a:bodyPr>
          <a:lstStyle/>
          <a:p>
            <a:pPr algn="ctr" defTabSz="914225">
              <a:defRPr/>
            </a:pPr>
            <a:r>
              <a:rPr lang="en-US" sz="1400" kern="0" dirty="0">
                <a:cs typeface="Segoe UI Semibold" panose="020B0702040204020203" pitchFamily="34" charset="0"/>
              </a:rPr>
              <a:t>Results</a:t>
            </a:r>
          </a:p>
        </p:txBody>
      </p:sp>
      <p:grpSp>
        <p:nvGrpSpPr>
          <p:cNvPr id="100" name="Group 99"/>
          <p:cNvGrpSpPr/>
          <p:nvPr/>
        </p:nvGrpSpPr>
        <p:grpSpPr>
          <a:xfrm>
            <a:off x="10513578" y="3195152"/>
            <a:ext cx="1261883" cy="677766"/>
            <a:chOff x="9187091" y="4637021"/>
            <a:chExt cx="1262062" cy="677863"/>
          </a:xfrm>
        </p:grpSpPr>
        <p:sp>
          <p:nvSpPr>
            <p:cNvPr id="110" name="Freeform 121"/>
            <p:cNvSpPr>
              <a:spLocks/>
            </p:cNvSpPr>
            <p:nvPr/>
          </p:nvSpPr>
          <p:spPr bwMode="auto">
            <a:xfrm>
              <a:off x="9349016" y="4637021"/>
              <a:ext cx="941387" cy="6048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rgbClr val="002050"/>
            </a:solidFill>
            <a:ln>
              <a:noFill/>
            </a:ln>
          </p:spPr>
          <p:txBody>
            <a:bodyPr vert="horz" wrap="square" lIns="91427" tIns="45713" rIns="91427" bIns="45713" numCol="1" anchor="t" anchorCtr="0" compatLnSpc="1">
              <a:prstTxWarp prst="textNoShape">
                <a:avLst/>
              </a:prstTxWarp>
            </a:bodyPr>
            <a:lstStyle/>
            <a:p>
              <a:pPr defTabSz="914225">
                <a:defRPr/>
              </a:pPr>
              <a:endParaRPr lang="en-GB" kern="0" dirty="0">
                <a:solidFill>
                  <a:srgbClr val="000000"/>
                </a:solidFill>
                <a:latin typeface="+mj-lt"/>
              </a:endParaRPr>
            </a:p>
          </p:txBody>
        </p:sp>
        <p:sp>
          <p:nvSpPr>
            <p:cNvPr id="111" name="Freeform 122"/>
            <p:cNvSpPr>
              <a:spLocks/>
            </p:cNvSpPr>
            <p:nvPr/>
          </p:nvSpPr>
          <p:spPr bwMode="auto">
            <a:xfrm>
              <a:off x="9388704" y="4671946"/>
              <a:ext cx="862012" cy="5318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solidFill>
                  <a:srgbClr val="000000"/>
                </a:solidFill>
                <a:latin typeface="+mj-lt"/>
              </a:endParaRPr>
            </a:p>
          </p:txBody>
        </p:sp>
        <p:sp>
          <p:nvSpPr>
            <p:cNvPr id="112" name="Freeform 123"/>
            <p:cNvSpPr>
              <a:spLocks/>
            </p:cNvSpPr>
            <p:nvPr/>
          </p:nvSpPr>
          <p:spPr bwMode="auto">
            <a:xfrm>
              <a:off x="9187091" y="5264084"/>
              <a:ext cx="1262062" cy="50800"/>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rgbClr val="002050"/>
            </a:solidFill>
            <a:ln>
              <a:noFill/>
            </a:ln>
          </p:spPr>
          <p:txBody>
            <a:bodyPr vert="horz" wrap="square" lIns="91427" tIns="45713" rIns="91427" bIns="45713" numCol="1" anchor="t" anchorCtr="0" compatLnSpc="1">
              <a:prstTxWarp prst="textNoShape">
                <a:avLst/>
              </a:prstTxWarp>
            </a:bodyPr>
            <a:lstStyle/>
            <a:p>
              <a:pPr defTabSz="914225">
                <a:defRPr/>
              </a:pPr>
              <a:endParaRPr lang="en-GB" kern="0" dirty="0">
                <a:solidFill>
                  <a:srgbClr val="000000"/>
                </a:solidFill>
                <a:latin typeface="+mj-lt"/>
              </a:endParaRPr>
            </a:p>
          </p:txBody>
        </p:sp>
        <p:sp>
          <p:nvSpPr>
            <p:cNvPr id="113" name="Rectangle 124"/>
            <p:cNvSpPr>
              <a:spLocks noChangeArrowheads="1"/>
            </p:cNvSpPr>
            <p:nvPr/>
          </p:nvSpPr>
          <p:spPr bwMode="auto">
            <a:xfrm>
              <a:off x="9388704" y="4671946"/>
              <a:ext cx="862012" cy="531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solidFill>
                  <a:srgbClr val="000000"/>
                </a:solidFill>
                <a:latin typeface="+mj-lt"/>
              </a:endParaRPr>
            </a:p>
          </p:txBody>
        </p:sp>
        <p:sp>
          <p:nvSpPr>
            <p:cNvPr id="114" name="Rectangle 125"/>
            <p:cNvSpPr>
              <a:spLocks noChangeArrowheads="1"/>
            </p:cNvSpPr>
            <p:nvPr/>
          </p:nvSpPr>
          <p:spPr bwMode="auto">
            <a:xfrm>
              <a:off x="9388704" y="4671946"/>
              <a:ext cx="8620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solidFill>
                  <a:srgbClr val="000000"/>
                </a:solidFill>
                <a:latin typeface="+mj-lt"/>
              </a:endParaRPr>
            </a:p>
          </p:txBody>
        </p:sp>
        <p:grpSp>
          <p:nvGrpSpPr>
            <p:cNvPr id="115" name="Group 114"/>
            <p:cNvGrpSpPr/>
            <p:nvPr/>
          </p:nvGrpSpPr>
          <p:grpSpPr>
            <a:xfrm>
              <a:off x="9526245" y="4747496"/>
              <a:ext cx="586931" cy="380713"/>
              <a:chOff x="6833102" y="3915976"/>
              <a:chExt cx="398304" cy="258360"/>
            </a:xfrm>
          </p:grpSpPr>
          <p:sp>
            <p:nvSpPr>
              <p:cNvPr id="116" name="Rectangle 115"/>
              <p:cNvSpPr>
                <a:spLocks noChangeArrowheads="1"/>
              </p:cNvSpPr>
              <p:nvPr/>
            </p:nvSpPr>
            <p:spPr bwMode="auto">
              <a:xfrm>
                <a:off x="7172199" y="3915976"/>
                <a:ext cx="59207" cy="25836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solidFill>
                    <a:sysClr val="windowText" lastClr="000000"/>
                  </a:solidFill>
                  <a:latin typeface="+mj-lt"/>
                </a:endParaRPr>
              </a:p>
            </p:txBody>
          </p:sp>
          <p:sp>
            <p:nvSpPr>
              <p:cNvPr id="117" name="Rectangle 116"/>
              <p:cNvSpPr>
                <a:spLocks noChangeArrowheads="1"/>
              </p:cNvSpPr>
              <p:nvPr/>
            </p:nvSpPr>
            <p:spPr bwMode="auto">
              <a:xfrm>
                <a:off x="7088772" y="4107054"/>
                <a:ext cx="59207" cy="67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solidFill>
                    <a:sysClr val="windowText" lastClr="000000"/>
                  </a:solidFill>
                  <a:latin typeface="+mj-lt"/>
                </a:endParaRPr>
              </a:p>
            </p:txBody>
          </p:sp>
          <p:sp>
            <p:nvSpPr>
              <p:cNvPr id="118" name="Rectangle 117"/>
              <p:cNvSpPr>
                <a:spLocks noChangeArrowheads="1"/>
              </p:cNvSpPr>
              <p:nvPr/>
            </p:nvSpPr>
            <p:spPr bwMode="auto">
              <a:xfrm>
                <a:off x="7005342" y="3996714"/>
                <a:ext cx="61899" cy="17762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solidFill>
                    <a:sysClr val="windowText" lastClr="000000"/>
                  </a:solidFill>
                  <a:latin typeface="+mj-lt"/>
                </a:endParaRPr>
              </a:p>
            </p:txBody>
          </p:sp>
          <p:sp>
            <p:nvSpPr>
              <p:cNvPr id="148" name="Rectangle 147"/>
              <p:cNvSpPr>
                <a:spLocks noChangeArrowheads="1"/>
              </p:cNvSpPr>
              <p:nvPr/>
            </p:nvSpPr>
            <p:spPr bwMode="auto">
              <a:xfrm>
                <a:off x="6919222" y="3950961"/>
                <a:ext cx="56517" cy="22337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solidFill>
                    <a:sysClr val="windowText" lastClr="000000"/>
                  </a:solidFill>
                  <a:latin typeface="+mj-lt"/>
                </a:endParaRPr>
              </a:p>
            </p:txBody>
          </p:sp>
          <p:sp>
            <p:nvSpPr>
              <p:cNvPr id="149" name="Rectangle 148"/>
              <p:cNvSpPr>
                <a:spLocks noChangeArrowheads="1"/>
              </p:cNvSpPr>
              <p:nvPr/>
            </p:nvSpPr>
            <p:spPr bwMode="auto">
              <a:xfrm>
                <a:off x="6833102" y="4034391"/>
                <a:ext cx="59207" cy="13994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GB" kern="0" dirty="0">
                  <a:solidFill>
                    <a:sysClr val="windowText" lastClr="000000"/>
                  </a:solidFill>
                  <a:latin typeface="+mj-lt"/>
                </a:endParaRPr>
              </a:p>
            </p:txBody>
          </p:sp>
        </p:grpSp>
      </p:grpSp>
      <p:grpSp>
        <p:nvGrpSpPr>
          <p:cNvPr id="101" name="Group 100"/>
          <p:cNvGrpSpPr/>
          <p:nvPr/>
        </p:nvGrpSpPr>
        <p:grpSpPr>
          <a:xfrm>
            <a:off x="631629" y="4856614"/>
            <a:ext cx="1070782" cy="1458138"/>
            <a:chOff x="879068" y="4467684"/>
            <a:chExt cx="1070933" cy="1458345"/>
          </a:xfrm>
        </p:grpSpPr>
        <p:grpSp>
          <p:nvGrpSpPr>
            <p:cNvPr id="105" name="Group 104"/>
            <p:cNvGrpSpPr/>
            <p:nvPr/>
          </p:nvGrpSpPr>
          <p:grpSpPr>
            <a:xfrm>
              <a:off x="879068" y="4467684"/>
              <a:ext cx="1070933" cy="685800"/>
              <a:chOff x="879068" y="5604818"/>
              <a:chExt cx="1070933" cy="685800"/>
            </a:xfrm>
          </p:grpSpPr>
          <p:sp>
            <p:nvSpPr>
              <p:cNvPr id="108" name="Rectangle 107"/>
              <p:cNvSpPr/>
              <p:nvPr>
                <p:custDataLst>
                  <p:tags r:id="rId4"/>
                </p:custDataLst>
              </p:nvPr>
            </p:nvSpPr>
            <p:spPr bwMode="auto">
              <a:xfrm>
                <a:off x="879068" y="5604818"/>
                <a:ext cx="1070933" cy="685800"/>
              </a:xfrm>
              <a:prstGeom prst="rect">
                <a:avLst/>
              </a:prstGeom>
              <a:solidFill>
                <a:srgbClr val="002050"/>
              </a:solidFill>
              <a:ln w="3175">
                <a:solidFill>
                  <a:srgbClr val="002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27428" numCol="1" spcCol="0" rtlCol="0" fromWordArt="0" anchor="b" anchorCtr="0" forceAA="0" compatLnSpc="1">
                <a:prstTxWarp prst="textNoShape">
                  <a:avLst/>
                </a:prstTxWarp>
                <a:noAutofit/>
              </a:bodyPr>
              <a:lstStyle/>
              <a:p>
                <a:pPr algn="ctr" defTabSz="932293">
                  <a:defRPr/>
                </a:pPr>
                <a:r>
                  <a:rPr lang="en-US" sz="1000" kern="0" dirty="0">
                    <a:solidFill>
                      <a:schemeClr val="bg1"/>
                    </a:solidFill>
                    <a:latin typeface="+mj-lt"/>
                  </a:rPr>
                  <a:t>Relational</a:t>
                </a:r>
              </a:p>
            </p:txBody>
          </p:sp>
          <p:sp>
            <p:nvSpPr>
              <p:cNvPr id="109" name="Donut 18"/>
              <p:cNvSpPr/>
              <p:nvPr/>
            </p:nvSpPr>
            <p:spPr>
              <a:xfrm rot="20250901">
                <a:off x="1177048"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200" kern="0" dirty="0">
                  <a:solidFill>
                    <a:schemeClr val="bg1"/>
                  </a:solidFill>
                  <a:latin typeface="+mj-lt"/>
                </a:endParaRPr>
              </a:p>
            </p:txBody>
          </p:sp>
        </p:grpSp>
        <p:sp>
          <p:nvSpPr>
            <p:cNvPr id="106" name="Rectangle 105"/>
            <p:cNvSpPr/>
            <p:nvPr>
              <p:custDataLst>
                <p:tags r:id="rId3"/>
              </p:custDataLst>
            </p:nvPr>
          </p:nvSpPr>
          <p:spPr bwMode="auto">
            <a:xfrm>
              <a:off x="879068" y="5240229"/>
              <a:ext cx="1070933" cy="685800"/>
            </a:xfrm>
            <a:prstGeom prst="rect">
              <a:avLst/>
            </a:prstGeom>
            <a:solidFill>
              <a:srgbClr val="002050"/>
            </a:solidFill>
            <a:ln w="3175">
              <a:solidFill>
                <a:srgbClr val="002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27428" numCol="1" spcCol="0" rtlCol="0" fromWordArt="0" anchor="b" anchorCtr="0" forceAA="0" compatLnSpc="1">
              <a:prstTxWarp prst="textNoShape">
                <a:avLst/>
              </a:prstTxWarp>
              <a:noAutofit/>
            </a:bodyPr>
            <a:lstStyle/>
            <a:p>
              <a:pPr algn="ctr" defTabSz="932293">
                <a:defRPr/>
              </a:pPr>
              <a:r>
                <a:rPr lang="en-US" sz="1000" kern="0" dirty="0">
                  <a:solidFill>
                    <a:schemeClr val="bg1"/>
                  </a:solidFill>
                  <a:latin typeface="+mj-lt"/>
                </a:rPr>
                <a:t>LOB Applications</a:t>
              </a:r>
            </a:p>
          </p:txBody>
        </p:sp>
        <p:sp>
          <p:nvSpPr>
            <p:cNvPr id="107" name="Round Diagonal Corner Rectangle 53"/>
            <p:cNvSpPr/>
            <p:nvPr/>
          </p:nvSpPr>
          <p:spPr bwMode="auto">
            <a:xfrm>
              <a:off x="1288718" y="5303054"/>
              <a:ext cx="251633" cy="286423"/>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a:solidFill>
                  <a:schemeClr val="bg1"/>
                </a:solidFill>
                <a:latin typeface="+mj-lt"/>
                <a:ea typeface="Segoe UI" pitchFamily="34" charset="0"/>
                <a:cs typeface="Segoe UI" pitchFamily="34" charset="0"/>
              </a:endParaRPr>
            </a:p>
          </p:txBody>
        </p:sp>
      </p:grpSp>
      <p:grpSp>
        <p:nvGrpSpPr>
          <p:cNvPr id="102" name="Group 101"/>
          <p:cNvGrpSpPr>
            <a:grpSpLocks noChangeAspect="1"/>
          </p:cNvGrpSpPr>
          <p:nvPr/>
        </p:nvGrpSpPr>
        <p:grpSpPr>
          <a:xfrm>
            <a:off x="7352440" y="5179638"/>
            <a:ext cx="644702" cy="837210"/>
            <a:chOff x="377825" y="1184276"/>
            <a:chExt cx="1020763" cy="1325563"/>
          </a:xfrm>
          <a:solidFill>
            <a:schemeClr val="accent1"/>
          </a:solidFill>
        </p:grpSpPr>
        <p:sp>
          <p:nvSpPr>
            <p:cNvPr id="103"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chemeClr val="bg1"/>
                </a:solidFill>
                <a:latin typeface="+mj-lt"/>
              </a:endParaRPr>
            </a:p>
          </p:txBody>
        </p:sp>
        <p:sp>
          <p:nvSpPr>
            <p:cNvPr id="10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chemeClr val="bg1"/>
                </a:solidFill>
                <a:latin typeface="+mj-lt"/>
              </a:endParaRPr>
            </a:p>
          </p:txBody>
        </p:sp>
      </p:grpSp>
      <p:grpSp>
        <p:nvGrpSpPr>
          <p:cNvPr id="150" name="Group 149"/>
          <p:cNvGrpSpPr/>
          <p:nvPr/>
        </p:nvGrpSpPr>
        <p:grpSpPr>
          <a:xfrm>
            <a:off x="493345" y="2847109"/>
            <a:ext cx="678182" cy="678182"/>
            <a:chOff x="1103397" y="2464452"/>
            <a:chExt cx="691781" cy="691781"/>
          </a:xfrm>
          <a:solidFill>
            <a:srgbClr val="002050"/>
          </a:solidFill>
        </p:grpSpPr>
        <p:sp>
          <p:nvSpPr>
            <p:cNvPr id="151" name="Rectangle 150"/>
            <p:cNvSpPr/>
            <p:nvPr>
              <p:custDataLst>
                <p:tags r:id="rId2"/>
              </p:custDataLst>
            </p:nvPr>
          </p:nvSpPr>
          <p:spPr bwMode="auto">
            <a:xfrm>
              <a:off x="1103397" y="2464452"/>
              <a:ext cx="691781" cy="69178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784" kern="0" dirty="0">
                  <a:ln>
                    <a:solidFill>
                      <a:srgbClr val="000000">
                        <a:alpha val="0"/>
                      </a:srgbClr>
                    </a:solidFill>
                  </a:ln>
                  <a:solidFill>
                    <a:srgbClr val="FFFFFF"/>
                  </a:solidFill>
                  <a:latin typeface="Segoe UI"/>
                </a:rPr>
                <a:t>Web</a:t>
              </a:r>
              <a:endParaRPr lang="en-US" sz="784" kern="0" dirty="0">
                <a:solidFill>
                  <a:srgbClr val="FFFFFF"/>
                </a:solidFill>
                <a:latin typeface="Segoe UI"/>
                <a:ea typeface="Segoe UI" pitchFamily="34" charset="0"/>
                <a:cs typeface="Segoe UI" pitchFamily="34" charset="0"/>
              </a:endParaRPr>
            </a:p>
          </p:txBody>
        </p:sp>
        <p:sp>
          <p:nvSpPr>
            <p:cNvPr id="152"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defTabSz="896091" fontAlgn="base">
                <a:spcBef>
                  <a:spcPct val="0"/>
                </a:spcBef>
                <a:spcAft>
                  <a:spcPct val="0"/>
                </a:spcAft>
                <a:defRPr/>
              </a:pPr>
              <a:endParaRPr lang="en-US" sz="784" kern="0" spc="-49" dirty="0" err="1">
                <a:solidFill>
                  <a:srgbClr val="FFFFFF"/>
                </a:solidFill>
                <a:latin typeface="Segoe UI"/>
                <a:ea typeface="Segoe UI" pitchFamily="34" charset="0"/>
                <a:cs typeface="Segoe UI" pitchFamily="34" charset="0"/>
              </a:endParaRPr>
            </a:p>
          </p:txBody>
        </p:sp>
      </p:grpSp>
      <p:grpSp>
        <p:nvGrpSpPr>
          <p:cNvPr id="156" name="Group 155"/>
          <p:cNvGrpSpPr>
            <a:grpSpLocks noChangeAspect="1"/>
          </p:cNvGrpSpPr>
          <p:nvPr/>
        </p:nvGrpSpPr>
        <p:grpSpPr>
          <a:xfrm>
            <a:off x="8725335" y="5197809"/>
            <a:ext cx="644702" cy="837210"/>
            <a:chOff x="377825" y="1184276"/>
            <a:chExt cx="1020763" cy="1325563"/>
          </a:xfrm>
          <a:solidFill>
            <a:schemeClr val="accent1"/>
          </a:solidFill>
        </p:grpSpPr>
        <p:sp>
          <p:nvSpPr>
            <p:cNvPr id="157"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chemeClr val="bg1"/>
                </a:solidFill>
                <a:latin typeface="+mj-lt"/>
              </a:endParaRPr>
            </a:p>
          </p:txBody>
        </p:sp>
        <p:sp>
          <p:nvSpPr>
            <p:cNvPr id="15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chemeClr val="bg1"/>
                </a:solidFill>
                <a:latin typeface="+mj-lt"/>
              </a:endParaRPr>
            </a:p>
          </p:txBody>
        </p:sp>
      </p:grpSp>
      <p:cxnSp>
        <p:nvCxnSpPr>
          <p:cNvPr id="30" name="Connector: Curved 29"/>
          <p:cNvCxnSpPr>
            <a:cxnSpLocks/>
          </p:cNvCxnSpPr>
          <p:nvPr/>
        </p:nvCxnSpPr>
        <p:spPr>
          <a:xfrm rot="5400000" flipH="1" flipV="1">
            <a:off x="7221882" y="4587573"/>
            <a:ext cx="993792" cy="87967"/>
          </a:xfrm>
          <a:prstGeom prst="curvedConnector3">
            <a:avLst>
              <a:gd name="adj1" fmla="val 50000"/>
            </a:avLst>
          </a:prstGeom>
          <a:ln w="28575">
            <a:solidFill>
              <a:schemeClr val="bg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59" name="TextBox 158"/>
          <p:cNvSpPr txBox="1"/>
          <p:nvPr/>
        </p:nvSpPr>
        <p:spPr>
          <a:xfrm>
            <a:off x="6768399" y="4449752"/>
            <a:ext cx="889464" cy="430840"/>
          </a:xfrm>
          <a:prstGeom prst="rect">
            <a:avLst/>
          </a:prstGeom>
          <a:noFill/>
        </p:spPr>
        <p:txBody>
          <a:bodyPr wrap="none" lIns="0" tIns="0" rIns="0" bIns="0" rtlCol="0" anchor="ctr">
            <a:spAutoFit/>
          </a:bodyPr>
          <a:lstStyle/>
          <a:p>
            <a:pPr algn="ctr" defTabSz="914225">
              <a:defRPr/>
            </a:pPr>
            <a:r>
              <a:rPr lang="en-US" sz="1400" kern="0" dirty="0">
                <a:solidFill>
                  <a:schemeClr val="bg1"/>
                </a:solidFill>
                <a:cs typeface="Segoe UI Semibold" panose="020B0702040204020203" pitchFamily="34" charset="0"/>
              </a:rPr>
              <a:t>Meta-Data,</a:t>
            </a:r>
          </a:p>
          <a:p>
            <a:pPr defTabSz="914225">
              <a:defRPr/>
            </a:pPr>
            <a:r>
              <a:rPr lang="en-US" sz="1400" kern="0" dirty="0">
                <a:solidFill>
                  <a:schemeClr val="bg1"/>
                </a:solidFill>
                <a:cs typeface="Segoe UI Semibold" panose="020B0702040204020203" pitchFamily="34" charset="0"/>
              </a:rPr>
              <a:t>Joins</a:t>
            </a:r>
          </a:p>
        </p:txBody>
      </p:sp>
      <p:cxnSp>
        <p:nvCxnSpPr>
          <p:cNvPr id="160" name="Connector: Curved 159"/>
          <p:cNvCxnSpPr>
            <a:cxnSpLocks/>
          </p:cNvCxnSpPr>
          <p:nvPr/>
        </p:nvCxnSpPr>
        <p:spPr>
          <a:xfrm rot="16200000" flipH="1">
            <a:off x="8423779" y="4504543"/>
            <a:ext cx="951089" cy="296724"/>
          </a:xfrm>
          <a:prstGeom prst="curvedConnector3">
            <a:avLst>
              <a:gd name="adj1" fmla="val 50000"/>
            </a:avLst>
          </a:prstGeom>
          <a:ln w="28575">
            <a:solidFill>
              <a:schemeClr val="bg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163" name="Straight Arrow Connector 162"/>
          <p:cNvCxnSpPr>
            <a:cxnSpLocks/>
          </p:cNvCxnSpPr>
          <p:nvPr/>
        </p:nvCxnSpPr>
        <p:spPr>
          <a:xfrm>
            <a:off x="9398825" y="3004114"/>
            <a:ext cx="1160214" cy="420453"/>
          </a:xfrm>
          <a:prstGeom prst="straightConnector1">
            <a:avLst/>
          </a:prstGeom>
          <a:ln w="28575">
            <a:solidFill>
              <a:schemeClr val="bg1"/>
            </a:solidFill>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9029292" y="4407998"/>
            <a:ext cx="586699" cy="430887"/>
          </a:xfrm>
          <a:prstGeom prst="rect">
            <a:avLst/>
          </a:prstGeom>
          <a:noFill/>
        </p:spPr>
        <p:txBody>
          <a:bodyPr wrap="none" lIns="0" tIns="0" rIns="0" bIns="0" rtlCol="0" anchor="ctr">
            <a:spAutoFit/>
          </a:bodyPr>
          <a:lstStyle/>
          <a:p>
            <a:pPr defTabSz="914225">
              <a:defRPr/>
            </a:pPr>
            <a:r>
              <a:rPr lang="en-US" sz="1400" kern="0" dirty="0">
                <a:solidFill>
                  <a:schemeClr val="bg1"/>
                </a:solidFill>
                <a:cs typeface="Segoe UI Semibold" panose="020B0702040204020203" pitchFamily="34" charset="0"/>
              </a:rPr>
              <a:t>Cooked</a:t>
            </a:r>
          </a:p>
          <a:p>
            <a:pPr defTabSz="914225">
              <a:defRPr/>
            </a:pPr>
            <a:r>
              <a:rPr lang="en-US" sz="1400" kern="0" dirty="0">
                <a:solidFill>
                  <a:schemeClr val="bg1"/>
                </a:solidFill>
                <a:cs typeface="Segoe UI Semibold" panose="020B0702040204020203" pitchFamily="34" charset="0"/>
              </a:rPr>
              <a:t>Data</a:t>
            </a:r>
          </a:p>
        </p:txBody>
      </p:sp>
      <p:sp>
        <p:nvSpPr>
          <p:cNvPr id="168" name="Rectangle 167"/>
          <p:cNvSpPr/>
          <p:nvPr>
            <p:custDataLst>
              <p:tags r:id="rId1"/>
            </p:custDataLst>
          </p:nvPr>
        </p:nvSpPr>
        <p:spPr bwMode="auto">
          <a:xfrm>
            <a:off x="5675052" y="2805089"/>
            <a:ext cx="803097" cy="67948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defRPr/>
            </a:pPr>
            <a:r>
              <a:rPr lang="en-US" sz="1372" kern="0" dirty="0">
                <a:ln>
                  <a:solidFill>
                    <a:srgbClr val="000000">
                      <a:alpha val="0"/>
                    </a:srgbClr>
                  </a:solidFill>
                </a:ln>
                <a:solidFill>
                  <a:srgbClr val="FFFFFF"/>
                </a:solidFill>
                <a:latin typeface="Segoe UI"/>
              </a:rPr>
              <a:t>Cooked Data</a:t>
            </a:r>
            <a:endParaRPr lang="en-US" sz="1372" kern="0" dirty="0">
              <a:solidFill>
                <a:srgbClr val="FFFFFF"/>
              </a:solidFill>
              <a:latin typeface="Segoe UI"/>
              <a:ea typeface="Segoe UI" pitchFamily="34" charset="0"/>
              <a:cs typeface="Segoe UI" pitchFamily="34" charset="0"/>
            </a:endParaRPr>
          </a:p>
        </p:txBody>
      </p:sp>
      <p:sp>
        <p:nvSpPr>
          <p:cNvPr id="176" name="TextBox 175"/>
          <p:cNvSpPr txBox="1"/>
          <p:nvPr/>
        </p:nvSpPr>
        <p:spPr>
          <a:xfrm>
            <a:off x="10677794" y="2481924"/>
            <a:ext cx="915315" cy="646331"/>
          </a:xfrm>
          <a:prstGeom prst="rect">
            <a:avLst/>
          </a:prstGeom>
          <a:noFill/>
        </p:spPr>
        <p:txBody>
          <a:bodyPr wrap="none" lIns="0" tIns="0" rIns="0" bIns="0" rtlCol="0" anchor="ctr">
            <a:spAutoFit/>
          </a:bodyPr>
          <a:lstStyle/>
          <a:p>
            <a:pPr algn="ctr" defTabSz="914225">
              <a:defRPr/>
            </a:pPr>
            <a:r>
              <a:rPr lang="en-US" sz="1400" kern="0" dirty="0">
                <a:cs typeface="Segoe UI Semibold" panose="020B0702040204020203" pitchFamily="34" charset="0"/>
              </a:rPr>
              <a:t>Dashboards</a:t>
            </a:r>
          </a:p>
          <a:p>
            <a:pPr algn="ctr" defTabSz="914225">
              <a:defRPr/>
            </a:pPr>
            <a:r>
              <a:rPr lang="en-US" sz="1400" kern="0" dirty="0">
                <a:solidFill>
                  <a:schemeClr val="bg1"/>
                </a:solidFill>
                <a:cs typeface="Segoe UI Semibold" panose="020B0702040204020203" pitchFamily="34" charset="0"/>
              </a:rPr>
              <a:t>Reports</a:t>
            </a:r>
          </a:p>
          <a:p>
            <a:pPr algn="ctr" defTabSz="914225">
              <a:defRPr/>
            </a:pPr>
            <a:r>
              <a:rPr lang="en-US" sz="1400" kern="0" dirty="0">
                <a:solidFill>
                  <a:schemeClr val="bg1"/>
                </a:solidFill>
                <a:cs typeface="Segoe UI Semibold" panose="020B0702040204020203" pitchFamily="34" charset="0"/>
              </a:rPr>
              <a:t>Exploration</a:t>
            </a:r>
          </a:p>
        </p:txBody>
      </p:sp>
    </p:spTree>
    <p:extLst>
      <p:ext uri="{BB962C8B-B14F-4D97-AF65-F5344CB8AC3E}">
        <p14:creationId xmlns:p14="http://schemas.microsoft.com/office/powerpoint/2010/main" val="100074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nodeType="withEffect">
                                  <p:stCondLst>
                                    <p:cond delay="250"/>
                                  </p:stCondLst>
                                  <p:childTnLst>
                                    <p:set>
                                      <p:cBhvr>
                                        <p:cTn id="9" dur="1" fill="hold">
                                          <p:stCondLst>
                                            <p:cond delay="0"/>
                                          </p:stCondLst>
                                        </p:cTn>
                                        <p:tgtEl>
                                          <p:spTgt spid="59"/>
                                        </p:tgtEl>
                                        <p:attrNameLst>
                                          <p:attrName>style.visibility</p:attrName>
                                        </p:attrNameLst>
                                      </p:cBhvr>
                                      <p:to>
                                        <p:strVal val="visible"/>
                                      </p:to>
                                    </p:set>
                                    <p:animEffect transition="in" filter="wipe(left)">
                                      <p:cBhvr>
                                        <p:cTn id="10" dur="500"/>
                                        <p:tgtEl>
                                          <p:spTgt spid="59"/>
                                        </p:tgtEl>
                                      </p:cBhvr>
                                    </p:animEffect>
                                  </p:childTnLst>
                                </p:cTn>
                              </p:par>
                              <p:par>
                                <p:cTn id="11" presetID="22" presetClass="entr" presetSubtype="8"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left)">
                                      <p:cBhvr>
                                        <p:cTn id="13" dur="500"/>
                                        <p:tgtEl>
                                          <p:spTgt spid="61"/>
                                        </p:tgtEl>
                                      </p:cBhvr>
                                    </p:animEffect>
                                  </p:childTnLst>
                                </p:cTn>
                              </p:par>
                              <p:par>
                                <p:cTn id="14" presetID="22" presetClass="entr" presetSubtype="8"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500"/>
                                        <p:tgtEl>
                                          <p:spTgt spid="6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wipe(left)">
                                      <p:cBhvr>
                                        <p:cTn id="21" dur="500"/>
                                        <p:tgtEl>
                                          <p:spTgt spid="79"/>
                                        </p:tgtEl>
                                      </p:cBhvr>
                                    </p:animEffect>
                                  </p:childTnLst>
                                </p:cTn>
                              </p:par>
                              <p:par>
                                <p:cTn id="22" presetID="22" presetClass="entr" presetSubtype="8" fill="hold"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wipe(left)">
                                      <p:cBhvr>
                                        <p:cTn id="24" dur="500"/>
                                        <p:tgtEl>
                                          <p:spTgt spid="81"/>
                                        </p:tgtEl>
                                      </p:cBhvr>
                                    </p:animEffect>
                                  </p:childTnLst>
                                </p:cTn>
                              </p:par>
                              <p:par>
                                <p:cTn id="25" presetID="22" presetClass="entr" presetSubtype="8"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left)">
                                      <p:cBhvr>
                                        <p:cTn id="27" dur="500"/>
                                        <p:tgtEl>
                                          <p:spTgt spid="8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fade">
                                      <p:cBhvr>
                                        <p:cTn id="36" dur="500"/>
                                        <p:tgtEl>
                                          <p:spTgt spid="8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fade">
                                      <p:cBhvr>
                                        <p:cTn id="39" dur="500"/>
                                        <p:tgtEl>
                                          <p:spTgt spid="86"/>
                                        </p:tgtEl>
                                      </p:cBhvr>
                                    </p:animEffect>
                                  </p:childTnLst>
                                </p:cTn>
                              </p:par>
                              <p:par>
                                <p:cTn id="40" presetID="10" presetClass="entr" presetSubtype="0"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par>
                                <p:cTn id="43" presetID="10" presetClass="entr" presetSubtype="0" fill="hold" nodeType="withEffect">
                                  <p:stCondLst>
                                    <p:cond delay="0"/>
                                  </p:stCondLst>
                                  <p:childTnLst>
                                    <p:set>
                                      <p:cBhvr>
                                        <p:cTn id="44" dur="1" fill="hold">
                                          <p:stCondLst>
                                            <p:cond delay="0"/>
                                          </p:stCondLst>
                                        </p:cTn>
                                        <p:tgtEl>
                                          <p:spTgt spid="142"/>
                                        </p:tgtEl>
                                        <p:attrNameLst>
                                          <p:attrName>style.visibility</p:attrName>
                                        </p:attrNameLst>
                                      </p:cBhvr>
                                      <p:to>
                                        <p:strVal val="visible"/>
                                      </p:to>
                                    </p:set>
                                    <p:animEffect transition="in" filter="fade">
                                      <p:cBhvr>
                                        <p:cTn id="45" dur="500"/>
                                        <p:tgtEl>
                                          <p:spTgt spid="142"/>
                                        </p:tgtEl>
                                      </p:cBhvr>
                                    </p:animEffect>
                                  </p:childTnLst>
                                </p:cTn>
                              </p:par>
                              <p:par>
                                <p:cTn id="46" presetID="10" presetClass="entr" presetSubtype="0" fill="hold" nodeType="with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childTnLst>
                                </p:cTn>
                              </p:par>
                              <p:par>
                                <p:cTn id="49" presetID="10" presetClass="entr" presetSubtype="0" fill="hold" nodeType="withEffect">
                                  <p:stCondLst>
                                    <p:cond delay="0"/>
                                  </p:stCondLst>
                                  <p:childTnLst>
                                    <p:set>
                                      <p:cBhvr>
                                        <p:cTn id="50" dur="1" fill="hold">
                                          <p:stCondLst>
                                            <p:cond delay="0"/>
                                          </p:stCondLst>
                                        </p:cTn>
                                        <p:tgtEl>
                                          <p:spTgt spid="130"/>
                                        </p:tgtEl>
                                        <p:attrNameLst>
                                          <p:attrName>style.visibility</p:attrName>
                                        </p:attrNameLst>
                                      </p:cBhvr>
                                      <p:to>
                                        <p:strVal val="visible"/>
                                      </p:to>
                                    </p:set>
                                    <p:animEffect transition="in" filter="fade">
                                      <p:cBhvr>
                                        <p:cTn id="51" dur="500"/>
                                        <p:tgtEl>
                                          <p:spTgt spid="130"/>
                                        </p:tgtEl>
                                      </p:cBhvr>
                                    </p:animEffect>
                                  </p:childTnLst>
                                </p:cTn>
                              </p:par>
                              <p:par>
                                <p:cTn id="52" presetID="10" presetClass="entr" presetSubtype="0" fill="hold" nodeType="withEffect">
                                  <p:stCondLst>
                                    <p:cond delay="0"/>
                                  </p:stCondLst>
                                  <p:childTnLst>
                                    <p:set>
                                      <p:cBhvr>
                                        <p:cTn id="53" dur="1" fill="hold">
                                          <p:stCondLst>
                                            <p:cond delay="0"/>
                                          </p:stCondLst>
                                        </p:cTn>
                                        <p:tgtEl>
                                          <p:spTgt spid="145"/>
                                        </p:tgtEl>
                                        <p:attrNameLst>
                                          <p:attrName>style.visibility</p:attrName>
                                        </p:attrNameLst>
                                      </p:cBhvr>
                                      <p:to>
                                        <p:strVal val="visible"/>
                                      </p:to>
                                    </p:set>
                                    <p:animEffect transition="in" filter="fade">
                                      <p:cBhvr>
                                        <p:cTn id="54" dur="500"/>
                                        <p:tgtEl>
                                          <p:spTgt spid="145"/>
                                        </p:tgtEl>
                                      </p:cBhvr>
                                    </p:animEffect>
                                  </p:childTnLst>
                                </p:cTn>
                              </p:par>
                              <p:par>
                                <p:cTn id="55" presetID="10" presetClass="entr" presetSubtype="0" fill="hold" nodeType="withEffect">
                                  <p:stCondLst>
                                    <p:cond delay="0"/>
                                  </p:stCondLst>
                                  <p:childTnLst>
                                    <p:set>
                                      <p:cBhvr>
                                        <p:cTn id="56" dur="1" fill="hold">
                                          <p:stCondLst>
                                            <p:cond delay="0"/>
                                          </p:stCondLst>
                                        </p:cTn>
                                        <p:tgtEl>
                                          <p:spTgt spid="139"/>
                                        </p:tgtEl>
                                        <p:attrNameLst>
                                          <p:attrName>style.visibility</p:attrName>
                                        </p:attrNameLst>
                                      </p:cBhvr>
                                      <p:to>
                                        <p:strVal val="visible"/>
                                      </p:to>
                                    </p:set>
                                    <p:animEffect transition="in" filter="fade">
                                      <p:cBhvr>
                                        <p:cTn id="57" dur="500"/>
                                        <p:tgtEl>
                                          <p:spTgt spid="139"/>
                                        </p:tgtEl>
                                      </p:cBhvr>
                                    </p:animEffect>
                                  </p:childTnLst>
                                </p:cTn>
                              </p:par>
                              <p:par>
                                <p:cTn id="58" presetID="2" presetClass="entr" presetSubtype="8" decel="100000" fill="hold" nodeType="withEffect">
                                  <p:stCondLst>
                                    <p:cond delay="0"/>
                                  </p:stCondLst>
                                  <p:childTnLst>
                                    <p:set>
                                      <p:cBhvr>
                                        <p:cTn id="59" dur="1" fill="hold">
                                          <p:stCondLst>
                                            <p:cond delay="0"/>
                                          </p:stCondLst>
                                        </p:cTn>
                                        <p:tgtEl>
                                          <p:spTgt spid="210"/>
                                        </p:tgtEl>
                                        <p:attrNameLst>
                                          <p:attrName>style.visibility</p:attrName>
                                        </p:attrNameLst>
                                      </p:cBhvr>
                                      <p:to>
                                        <p:strVal val="visible"/>
                                      </p:to>
                                    </p:set>
                                    <p:anim calcmode="lin" valueType="num">
                                      <p:cBhvr additive="base">
                                        <p:cTn id="60" dur="500" fill="hold"/>
                                        <p:tgtEl>
                                          <p:spTgt spid="210"/>
                                        </p:tgtEl>
                                        <p:attrNameLst>
                                          <p:attrName>ppt_x</p:attrName>
                                        </p:attrNameLst>
                                      </p:cBhvr>
                                      <p:tavLst>
                                        <p:tav tm="0">
                                          <p:val>
                                            <p:strVal val="0-#ppt_w/2"/>
                                          </p:val>
                                        </p:tav>
                                        <p:tav tm="100000">
                                          <p:val>
                                            <p:strVal val="#ppt_x"/>
                                          </p:val>
                                        </p:tav>
                                      </p:tavLst>
                                    </p:anim>
                                    <p:anim calcmode="lin" valueType="num">
                                      <p:cBhvr additive="base">
                                        <p:cTn id="61" dur="500" fill="hold"/>
                                        <p:tgtEl>
                                          <p:spTgt spid="210"/>
                                        </p:tgtEl>
                                        <p:attrNameLst>
                                          <p:attrName>ppt_y</p:attrName>
                                        </p:attrNameLst>
                                      </p:cBhvr>
                                      <p:tavLst>
                                        <p:tav tm="0">
                                          <p:val>
                                            <p:strVal val="#ppt_y"/>
                                          </p:val>
                                        </p:tav>
                                        <p:tav tm="100000">
                                          <p:val>
                                            <p:strVal val="#ppt_y"/>
                                          </p:val>
                                        </p:tav>
                                      </p:tavLst>
                                    </p:anim>
                                  </p:childTnLst>
                                </p:cTn>
                              </p:par>
                              <p:par>
                                <p:cTn id="62" presetID="2" presetClass="entr" presetSubtype="8" decel="100000" fill="hold" nodeType="withEffect">
                                  <p:stCondLst>
                                    <p:cond delay="250"/>
                                  </p:stCondLst>
                                  <p:childTnLst>
                                    <p:set>
                                      <p:cBhvr>
                                        <p:cTn id="63" dur="1" fill="hold">
                                          <p:stCondLst>
                                            <p:cond delay="0"/>
                                          </p:stCondLst>
                                        </p:cTn>
                                        <p:tgtEl>
                                          <p:spTgt spid="180"/>
                                        </p:tgtEl>
                                        <p:attrNameLst>
                                          <p:attrName>style.visibility</p:attrName>
                                        </p:attrNameLst>
                                      </p:cBhvr>
                                      <p:to>
                                        <p:strVal val="visible"/>
                                      </p:to>
                                    </p:set>
                                    <p:anim calcmode="lin" valueType="num">
                                      <p:cBhvr additive="base">
                                        <p:cTn id="64" dur="500" fill="hold"/>
                                        <p:tgtEl>
                                          <p:spTgt spid="180"/>
                                        </p:tgtEl>
                                        <p:attrNameLst>
                                          <p:attrName>ppt_x</p:attrName>
                                        </p:attrNameLst>
                                      </p:cBhvr>
                                      <p:tavLst>
                                        <p:tav tm="0">
                                          <p:val>
                                            <p:strVal val="0-#ppt_w/2"/>
                                          </p:val>
                                        </p:tav>
                                        <p:tav tm="100000">
                                          <p:val>
                                            <p:strVal val="#ppt_x"/>
                                          </p:val>
                                        </p:tav>
                                      </p:tavLst>
                                    </p:anim>
                                    <p:anim calcmode="lin" valueType="num">
                                      <p:cBhvr additive="base">
                                        <p:cTn id="65" dur="500" fill="hold"/>
                                        <p:tgtEl>
                                          <p:spTgt spid="180"/>
                                        </p:tgtEl>
                                        <p:attrNameLst>
                                          <p:attrName>ppt_y</p:attrName>
                                        </p:attrNameLst>
                                      </p:cBhvr>
                                      <p:tavLst>
                                        <p:tav tm="0">
                                          <p:val>
                                            <p:strVal val="#ppt_y"/>
                                          </p:val>
                                        </p:tav>
                                        <p:tav tm="100000">
                                          <p:val>
                                            <p:strVal val="#ppt_y"/>
                                          </p:val>
                                        </p:tav>
                                      </p:tavLst>
                                    </p:anim>
                                  </p:childTnLst>
                                </p:cTn>
                              </p:par>
                              <p:par>
                                <p:cTn id="66" presetID="2" presetClass="entr" presetSubtype="8" decel="100000" fill="hold" nodeType="withEffect">
                                  <p:stCondLst>
                                    <p:cond delay="500"/>
                                  </p:stCondLst>
                                  <p:childTnLst>
                                    <p:set>
                                      <p:cBhvr>
                                        <p:cTn id="67" dur="1" fill="hold">
                                          <p:stCondLst>
                                            <p:cond delay="0"/>
                                          </p:stCondLst>
                                        </p:cTn>
                                        <p:tgtEl>
                                          <p:spTgt spid="201"/>
                                        </p:tgtEl>
                                        <p:attrNameLst>
                                          <p:attrName>style.visibility</p:attrName>
                                        </p:attrNameLst>
                                      </p:cBhvr>
                                      <p:to>
                                        <p:strVal val="visible"/>
                                      </p:to>
                                    </p:set>
                                    <p:anim calcmode="lin" valueType="num">
                                      <p:cBhvr additive="base">
                                        <p:cTn id="68" dur="500" fill="hold"/>
                                        <p:tgtEl>
                                          <p:spTgt spid="201"/>
                                        </p:tgtEl>
                                        <p:attrNameLst>
                                          <p:attrName>ppt_x</p:attrName>
                                        </p:attrNameLst>
                                      </p:cBhvr>
                                      <p:tavLst>
                                        <p:tav tm="0">
                                          <p:val>
                                            <p:strVal val="0-#ppt_w/2"/>
                                          </p:val>
                                        </p:tav>
                                        <p:tav tm="100000">
                                          <p:val>
                                            <p:strVal val="#ppt_x"/>
                                          </p:val>
                                        </p:tav>
                                      </p:tavLst>
                                    </p:anim>
                                    <p:anim calcmode="lin" valueType="num">
                                      <p:cBhvr additive="base">
                                        <p:cTn id="69" dur="500" fill="hold"/>
                                        <p:tgtEl>
                                          <p:spTgt spid="201"/>
                                        </p:tgtEl>
                                        <p:attrNameLst>
                                          <p:attrName>ppt_y</p:attrName>
                                        </p:attrNameLst>
                                      </p:cBhvr>
                                      <p:tavLst>
                                        <p:tav tm="0">
                                          <p:val>
                                            <p:strVal val="#ppt_y"/>
                                          </p:val>
                                        </p:tav>
                                        <p:tav tm="100000">
                                          <p:val>
                                            <p:strVal val="#ppt_y"/>
                                          </p:val>
                                        </p:tav>
                                      </p:tavLst>
                                    </p:anim>
                                  </p:childTnLst>
                                </p:cTn>
                              </p:par>
                              <p:par>
                                <p:cTn id="70" presetID="2" presetClass="entr" presetSubtype="8" decel="100000" fill="hold" nodeType="withEffect">
                                  <p:stCondLst>
                                    <p:cond delay="1000"/>
                                  </p:stCondLst>
                                  <p:childTnLst>
                                    <p:set>
                                      <p:cBhvr>
                                        <p:cTn id="71" dur="1" fill="hold">
                                          <p:stCondLst>
                                            <p:cond delay="0"/>
                                          </p:stCondLst>
                                        </p:cTn>
                                        <p:tgtEl>
                                          <p:spTgt spid="198"/>
                                        </p:tgtEl>
                                        <p:attrNameLst>
                                          <p:attrName>style.visibility</p:attrName>
                                        </p:attrNameLst>
                                      </p:cBhvr>
                                      <p:to>
                                        <p:strVal val="visible"/>
                                      </p:to>
                                    </p:set>
                                    <p:anim calcmode="lin" valueType="num">
                                      <p:cBhvr additive="base">
                                        <p:cTn id="72" dur="500" fill="hold"/>
                                        <p:tgtEl>
                                          <p:spTgt spid="198"/>
                                        </p:tgtEl>
                                        <p:attrNameLst>
                                          <p:attrName>ppt_x</p:attrName>
                                        </p:attrNameLst>
                                      </p:cBhvr>
                                      <p:tavLst>
                                        <p:tav tm="0">
                                          <p:val>
                                            <p:strVal val="0-#ppt_w/2"/>
                                          </p:val>
                                        </p:tav>
                                        <p:tav tm="100000">
                                          <p:val>
                                            <p:strVal val="#ppt_x"/>
                                          </p:val>
                                        </p:tav>
                                      </p:tavLst>
                                    </p:anim>
                                    <p:anim calcmode="lin" valueType="num">
                                      <p:cBhvr additive="base">
                                        <p:cTn id="73" dur="500" fill="hold"/>
                                        <p:tgtEl>
                                          <p:spTgt spid="198"/>
                                        </p:tgtEl>
                                        <p:attrNameLst>
                                          <p:attrName>ppt_y</p:attrName>
                                        </p:attrNameLst>
                                      </p:cBhvr>
                                      <p:tavLst>
                                        <p:tav tm="0">
                                          <p:val>
                                            <p:strVal val="#ppt_y"/>
                                          </p:val>
                                        </p:tav>
                                        <p:tav tm="100000">
                                          <p:val>
                                            <p:strVal val="#ppt_y"/>
                                          </p:val>
                                        </p:tav>
                                      </p:tavLst>
                                    </p:anim>
                                  </p:childTnLst>
                                </p:cTn>
                              </p:par>
                              <p:par>
                                <p:cTn id="74" presetID="2" presetClass="entr" presetSubtype="8" decel="100000" fill="hold" nodeType="withEffect">
                                  <p:stCondLst>
                                    <p:cond delay="1500"/>
                                  </p:stCondLst>
                                  <p:childTnLst>
                                    <p:set>
                                      <p:cBhvr>
                                        <p:cTn id="75" dur="1" fill="hold">
                                          <p:stCondLst>
                                            <p:cond delay="0"/>
                                          </p:stCondLst>
                                        </p:cTn>
                                        <p:tgtEl>
                                          <p:spTgt spid="213"/>
                                        </p:tgtEl>
                                        <p:attrNameLst>
                                          <p:attrName>style.visibility</p:attrName>
                                        </p:attrNameLst>
                                      </p:cBhvr>
                                      <p:to>
                                        <p:strVal val="visible"/>
                                      </p:to>
                                    </p:set>
                                    <p:anim calcmode="lin" valueType="num">
                                      <p:cBhvr additive="base">
                                        <p:cTn id="76" dur="500" fill="hold"/>
                                        <p:tgtEl>
                                          <p:spTgt spid="213"/>
                                        </p:tgtEl>
                                        <p:attrNameLst>
                                          <p:attrName>ppt_x</p:attrName>
                                        </p:attrNameLst>
                                      </p:cBhvr>
                                      <p:tavLst>
                                        <p:tav tm="0">
                                          <p:val>
                                            <p:strVal val="0-#ppt_w/2"/>
                                          </p:val>
                                        </p:tav>
                                        <p:tav tm="100000">
                                          <p:val>
                                            <p:strVal val="#ppt_x"/>
                                          </p:val>
                                        </p:tav>
                                      </p:tavLst>
                                    </p:anim>
                                    <p:anim calcmode="lin" valueType="num">
                                      <p:cBhvr additive="base">
                                        <p:cTn id="77" dur="500" fill="hold"/>
                                        <p:tgtEl>
                                          <p:spTgt spid="213"/>
                                        </p:tgtEl>
                                        <p:attrNameLst>
                                          <p:attrName>ppt_y</p:attrName>
                                        </p:attrNameLst>
                                      </p:cBhvr>
                                      <p:tavLst>
                                        <p:tav tm="0">
                                          <p:val>
                                            <p:strVal val="#ppt_y"/>
                                          </p:val>
                                        </p:tav>
                                        <p:tav tm="100000">
                                          <p:val>
                                            <p:strVal val="#ppt_y"/>
                                          </p:val>
                                        </p:tav>
                                      </p:tavLst>
                                    </p:anim>
                                  </p:childTnLst>
                                </p:cTn>
                              </p:par>
                              <p:par>
                                <p:cTn id="78" presetID="2" presetClass="entr" presetSubtype="8" decel="100000" fill="hold" nodeType="withEffect">
                                  <p:stCondLst>
                                    <p:cond delay="1250"/>
                                  </p:stCondLst>
                                  <p:childTnLst>
                                    <p:set>
                                      <p:cBhvr>
                                        <p:cTn id="79" dur="1" fill="hold">
                                          <p:stCondLst>
                                            <p:cond delay="0"/>
                                          </p:stCondLst>
                                        </p:cTn>
                                        <p:tgtEl>
                                          <p:spTgt spid="150"/>
                                        </p:tgtEl>
                                        <p:attrNameLst>
                                          <p:attrName>style.visibility</p:attrName>
                                        </p:attrNameLst>
                                      </p:cBhvr>
                                      <p:to>
                                        <p:strVal val="visible"/>
                                      </p:to>
                                    </p:set>
                                    <p:anim calcmode="lin" valueType="num">
                                      <p:cBhvr additive="base">
                                        <p:cTn id="80" dur="500" fill="hold"/>
                                        <p:tgtEl>
                                          <p:spTgt spid="150"/>
                                        </p:tgtEl>
                                        <p:attrNameLst>
                                          <p:attrName>ppt_x</p:attrName>
                                        </p:attrNameLst>
                                      </p:cBhvr>
                                      <p:tavLst>
                                        <p:tav tm="0">
                                          <p:val>
                                            <p:strVal val="0-#ppt_w/2"/>
                                          </p:val>
                                        </p:tav>
                                        <p:tav tm="100000">
                                          <p:val>
                                            <p:strVal val="#ppt_x"/>
                                          </p:val>
                                        </p:tav>
                                      </p:tavLst>
                                    </p:anim>
                                    <p:anim calcmode="lin" valueType="num">
                                      <p:cBhvr additive="base">
                                        <p:cTn id="81" dur="500" fill="hold"/>
                                        <p:tgtEl>
                                          <p:spTgt spid="1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6" grpId="0" animBg="1"/>
      <p:bldP spid="8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ED28-62C4-4DFD-8D04-A2D565AB5677}"/>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Traditional DW</a:t>
            </a:r>
          </a:p>
        </p:txBody>
      </p:sp>
      <p:sp>
        <p:nvSpPr>
          <p:cNvPr id="5" name="TextBox 4">
            <a:extLst>
              <a:ext uri="{FF2B5EF4-FFF2-40B4-BE49-F238E27FC236}">
                <a16:creationId xmlns:a16="http://schemas.microsoft.com/office/drawing/2014/main" id="{94FA1882-0BD1-48B2-9A97-916B2DD1C5C7}"/>
              </a:ext>
            </a:extLst>
          </p:cNvPr>
          <p:cNvSpPr txBox="1"/>
          <p:nvPr/>
        </p:nvSpPr>
        <p:spPr>
          <a:xfrm>
            <a:off x="7494184" y="6421240"/>
            <a:ext cx="1492716" cy="369332"/>
          </a:xfrm>
          <a:prstGeom prst="rect">
            <a:avLst/>
          </a:prstGeom>
          <a:noFill/>
        </p:spPr>
        <p:txBody>
          <a:bodyPr wrap="none" rtlCol="0">
            <a:spAutoFit/>
          </a:bodyPr>
          <a:lstStyle/>
          <a:p>
            <a:r>
              <a:rPr lang="cs-CZ" dirty="0">
                <a:hlinkClick r:id="rId2"/>
              </a:rPr>
              <a:t>James Serra</a:t>
            </a:r>
            <a:endParaRPr lang="cs-CZ" dirty="0"/>
          </a:p>
        </p:txBody>
      </p:sp>
      <p:pic>
        <p:nvPicPr>
          <p:cNvPr id="2050" name="Picture 2" descr="dl3.png (1257Ã701)">
            <a:extLst>
              <a:ext uri="{FF2B5EF4-FFF2-40B4-BE49-F238E27FC236}">
                <a16:creationId xmlns:a16="http://schemas.microsoft.com/office/drawing/2014/main" id="{B018350E-4DC3-4E46-AC0C-A48FCD5CE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8" y="90488"/>
            <a:ext cx="11724653" cy="653857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91DB7FC-8BED-4DA0-9EB5-51C330518017}"/>
              </a:ext>
            </a:extLst>
          </p:cNvPr>
          <p:cNvSpPr>
            <a:spLocks noGrp="1"/>
          </p:cNvSpPr>
          <p:nvPr>
            <p:ph idx="1"/>
          </p:nvPr>
        </p:nvSpPr>
        <p:spPr/>
        <p:txBody>
          <a:bodyPr/>
          <a:lstStyle/>
          <a:p>
            <a:endParaRPr lang="cs-CZ" dirty="0"/>
          </a:p>
        </p:txBody>
      </p:sp>
    </p:spTree>
    <p:extLst>
      <p:ext uri="{BB962C8B-B14F-4D97-AF65-F5344CB8AC3E}">
        <p14:creationId xmlns:p14="http://schemas.microsoft.com/office/powerpoint/2010/main" val="1020643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However, Big Data is not easy…</a:t>
            </a:r>
          </a:p>
        </p:txBody>
      </p:sp>
      <p:sp>
        <p:nvSpPr>
          <p:cNvPr id="3" name="TextBox 2"/>
          <p:cNvSpPr txBox="1"/>
          <p:nvPr/>
        </p:nvSpPr>
        <p:spPr>
          <a:xfrm>
            <a:off x="-18703" y="6484716"/>
            <a:ext cx="5688422" cy="42005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900" kern="0" dirty="0">
                <a:solidFill>
                  <a:schemeClr val="bg1"/>
                </a:solidFill>
              </a:rPr>
              <a:t>*Gartner: Survey Analysis – Hadoop Adoption Drivers and Challenges (Stamford, CT.: Gartner, 2015)</a:t>
            </a:r>
          </a:p>
        </p:txBody>
      </p:sp>
      <p:grpSp>
        <p:nvGrpSpPr>
          <p:cNvPr id="6" name="Group 5"/>
          <p:cNvGrpSpPr/>
          <p:nvPr/>
        </p:nvGrpSpPr>
        <p:grpSpPr>
          <a:xfrm>
            <a:off x="4941442" y="1872721"/>
            <a:ext cx="1386394" cy="204233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78D7"/>
                </a:solidFill>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78D7"/>
                </a:solidFill>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78D7"/>
                </a:solidFill>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78D7"/>
                </a:solidFill>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78D7"/>
                </a:solidFill>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78D7"/>
                </a:solidFill>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78D7"/>
                </a:solidFill>
              </a:endParaRPr>
            </a:p>
          </p:txBody>
        </p:sp>
      </p:grpSp>
      <p:sp>
        <p:nvSpPr>
          <p:cNvPr id="22" name="Rectangle 21"/>
          <p:cNvSpPr/>
          <p:nvPr/>
        </p:nvSpPr>
        <p:spPr>
          <a:xfrm>
            <a:off x="1049051" y="4179211"/>
            <a:ext cx="1639960" cy="584692"/>
          </a:xfrm>
          <a:prstGeom prst="rect">
            <a:avLst/>
          </a:prstGeom>
        </p:spPr>
        <p:txBody>
          <a:bodyPr wrap="none" lIns="0" tIns="0" rIns="0" bIns="0">
            <a:noAutofit/>
          </a:bodyPr>
          <a:lstStyle/>
          <a:p>
            <a:pPr algn="ctr" defTabSz="914225">
              <a:defRPr/>
            </a:pPr>
            <a:r>
              <a:rPr lang="en-US" sz="3200" kern="0" dirty="0">
                <a:latin typeface="Segoe UI Light"/>
              </a:rPr>
              <a:t>Obtaining skills </a:t>
            </a:r>
          </a:p>
          <a:p>
            <a:pPr algn="ctr" defTabSz="914225">
              <a:defRPr/>
            </a:pPr>
            <a:r>
              <a:rPr lang="en-US" sz="3200" kern="0" dirty="0">
                <a:latin typeface="Segoe UI Light"/>
              </a:rPr>
              <a:t>and capabilities</a:t>
            </a:r>
          </a:p>
        </p:txBody>
      </p:sp>
      <p:sp>
        <p:nvSpPr>
          <p:cNvPr id="42" name="Rectangle 41"/>
          <p:cNvSpPr/>
          <p:nvPr/>
        </p:nvSpPr>
        <p:spPr>
          <a:xfrm>
            <a:off x="4926930" y="4204843"/>
            <a:ext cx="1639960" cy="584692"/>
          </a:xfrm>
          <a:prstGeom prst="rect">
            <a:avLst/>
          </a:prstGeom>
        </p:spPr>
        <p:txBody>
          <a:bodyPr wrap="none" lIns="0" tIns="0" rIns="0" bIns="0">
            <a:noAutofit/>
          </a:bodyPr>
          <a:lstStyle/>
          <a:p>
            <a:pPr algn="ctr" defTabSz="914225">
              <a:defRPr/>
            </a:pPr>
            <a:r>
              <a:rPr lang="en-US" sz="3200" kern="0" dirty="0">
                <a:latin typeface="Segoe UI Light"/>
              </a:rPr>
              <a:t>Determining how</a:t>
            </a:r>
          </a:p>
          <a:p>
            <a:pPr algn="ctr" defTabSz="914225">
              <a:defRPr/>
            </a:pPr>
            <a:r>
              <a:rPr lang="en-US" sz="3200" kern="0" dirty="0">
                <a:latin typeface="Segoe UI Light"/>
              </a:rPr>
              <a:t>to get value</a:t>
            </a:r>
          </a:p>
        </p:txBody>
      </p:sp>
      <p:sp>
        <p:nvSpPr>
          <p:cNvPr id="43" name="Rectangle 42"/>
          <p:cNvSpPr/>
          <p:nvPr/>
        </p:nvSpPr>
        <p:spPr>
          <a:xfrm>
            <a:off x="9077265" y="4179211"/>
            <a:ext cx="1639960" cy="584692"/>
          </a:xfrm>
          <a:prstGeom prst="rect">
            <a:avLst/>
          </a:prstGeom>
        </p:spPr>
        <p:txBody>
          <a:bodyPr wrap="none" lIns="0" tIns="0" rIns="0" bIns="0">
            <a:noAutofit/>
          </a:bodyPr>
          <a:lstStyle/>
          <a:p>
            <a:pPr algn="ctr" defTabSz="914225">
              <a:defRPr/>
            </a:pPr>
            <a:r>
              <a:rPr lang="en-US" sz="3200" kern="0" dirty="0">
                <a:latin typeface="Segoe UI Light"/>
              </a:rPr>
              <a:t>Integrating with </a:t>
            </a:r>
          </a:p>
          <a:p>
            <a:pPr algn="ctr" defTabSz="914225">
              <a:defRPr/>
            </a:pPr>
            <a:r>
              <a:rPr lang="en-US" sz="3200" kern="0" dirty="0">
                <a:latin typeface="Segoe UI Light"/>
              </a:rPr>
              <a:t>existing IT investments</a:t>
            </a:r>
          </a:p>
        </p:txBody>
      </p:sp>
      <p:pic>
        <p:nvPicPr>
          <p:cNvPr id="44" name="Picture 43" descr="\\MAGNUM\Projects\Microsoft\Cloud Power FY12\Design\ICONS_PNG\Professionals.png"/>
          <p:cNvPicPr>
            <a:picLocks noChangeAspect="1" noChangeArrowheads="1"/>
          </p:cNvPicPr>
          <p:nvPr/>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898727" y="1847088"/>
            <a:ext cx="2042334" cy="2042334"/>
          </a:xfrm>
          <a:prstGeom prst="rect">
            <a:avLst/>
          </a:prstGeom>
          <a:solidFill>
            <a:schemeClr val="tx1"/>
          </a:solidFill>
        </p:spPr>
      </p:pic>
      <p:pic>
        <p:nvPicPr>
          <p:cNvPr id="45" name="Picture 4" descr="\\MAGNUM\Projects\Microsoft\Cloud Power FY12\Design\ICONS_PNG\Connect_to_Cloud_Services.png"/>
          <p:cNvPicPr>
            <a:picLocks noChangeAspect="1" noChangeArrowheads="1"/>
          </p:cNvPicPr>
          <p:nvPr/>
        </p:nvPicPr>
        <p:blipFill rotWithShape="1">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rcRect t="19275" b="19435"/>
          <a:stretch/>
        </p:blipFill>
        <p:spPr bwMode="auto">
          <a:xfrm>
            <a:off x="8262360" y="2005450"/>
            <a:ext cx="2961154" cy="1814889"/>
          </a:xfrm>
          <a:prstGeom prst="rect">
            <a:avLst/>
          </a:prstGeom>
          <a:noFill/>
        </p:spPr>
      </p:pic>
    </p:spTree>
    <p:extLst>
      <p:ext uri="{BB962C8B-B14F-4D97-AF65-F5344CB8AC3E}">
        <p14:creationId xmlns:p14="http://schemas.microsoft.com/office/powerpoint/2010/main" val="29888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noProof="0" dirty="0">
                <a:solidFill>
                  <a:schemeClr val="tx1"/>
                </a:solidFill>
              </a:rPr>
              <a:t>Big Data is driving transformative changes</a:t>
            </a:r>
          </a:p>
        </p:txBody>
      </p:sp>
      <p:sp>
        <p:nvSpPr>
          <p:cNvPr id="10" name="Rectangle 9"/>
          <p:cNvSpPr/>
          <p:nvPr/>
        </p:nvSpPr>
        <p:spPr>
          <a:xfrm>
            <a:off x="1098131" y="3926144"/>
            <a:ext cx="2125601" cy="584692"/>
          </a:xfrm>
          <a:prstGeom prst="rect">
            <a:avLst/>
          </a:prstGeom>
        </p:spPr>
        <p:txBody>
          <a:bodyPr wrap="none" lIns="0" tIns="0" rIns="0" bIns="0">
            <a:noAutofit/>
          </a:bodyPr>
          <a:lstStyle/>
          <a:p>
            <a:pPr algn="ctr" defTabSz="914225">
              <a:defRPr/>
            </a:pPr>
            <a:r>
              <a:rPr lang="en-US" sz="3200" kern="0" dirty="0">
                <a:latin typeface="Segoe UI Light"/>
              </a:rPr>
              <a:t>Cost</a:t>
            </a:r>
          </a:p>
        </p:txBody>
      </p:sp>
      <p:sp>
        <p:nvSpPr>
          <p:cNvPr id="27" name="Rectangle 26"/>
          <p:cNvSpPr/>
          <p:nvPr/>
        </p:nvSpPr>
        <p:spPr>
          <a:xfrm>
            <a:off x="1061124" y="5368281"/>
            <a:ext cx="2125601" cy="584692"/>
          </a:xfrm>
          <a:prstGeom prst="rect">
            <a:avLst/>
          </a:prstGeom>
        </p:spPr>
        <p:txBody>
          <a:bodyPr wrap="none" lIns="0" tIns="0" rIns="0" bIns="0">
            <a:noAutofit/>
          </a:bodyPr>
          <a:lstStyle/>
          <a:p>
            <a:pPr algn="ctr" defTabSz="914225">
              <a:defRPr/>
            </a:pPr>
            <a:r>
              <a:rPr lang="en-US" sz="3200" kern="0" dirty="0">
                <a:latin typeface="Segoe UI Light"/>
              </a:rPr>
              <a:t>Culture</a:t>
            </a:r>
          </a:p>
        </p:txBody>
      </p:sp>
      <p:sp>
        <p:nvSpPr>
          <p:cNvPr id="33" name="Rectangle 32"/>
          <p:cNvSpPr/>
          <p:nvPr/>
        </p:nvSpPr>
        <p:spPr>
          <a:xfrm>
            <a:off x="1061124" y="2052270"/>
            <a:ext cx="2125601" cy="584692"/>
          </a:xfrm>
          <a:prstGeom prst="rect">
            <a:avLst/>
          </a:prstGeom>
        </p:spPr>
        <p:txBody>
          <a:bodyPr wrap="none" lIns="0" tIns="0" rIns="0" bIns="0">
            <a:noAutofit/>
          </a:bodyPr>
          <a:lstStyle/>
          <a:p>
            <a:pPr algn="ctr" defTabSz="914225">
              <a:defRPr/>
            </a:pPr>
            <a:r>
              <a:rPr lang="en-US" sz="3200" kern="0" dirty="0">
                <a:latin typeface="Segoe UI Light"/>
              </a:rPr>
              <a:t>Data</a:t>
            </a:r>
          </a:p>
          <a:p>
            <a:pPr algn="ctr" defTabSz="914225">
              <a:defRPr/>
            </a:pPr>
            <a:r>
              <a:rPr lang="en-US" sz="3200" kern="0" dirty="0">
                <a:latin typeface="Segoe UI Light"/>
              </a:rPr>
              <a:t>Characteristics </a:t>
            </a:r>
          </a:p>
        </p:txBody>
      </p:sp>
      <p:cxnSp>
        <p:nvCxnSpPr>
          <p:cNvPr id="88" name="Straight Connector 87"/>
          <p:cNvCxnSpPr/>
          <p:nvPr/>
        </p:nvCxnSpPr>
        <p:spPr>
          <a:xfrm flipV="1">
            <a:off x="822964" y="3397691"/>
            <a:ext cx="10741035" cy="48567"/>
          </a:xfrm>
          <a:prstGeom prst="line">
            <a:avLst/>
          </a:prstGeom>
          <a:ln>
            <a:solidFill>
              <a:srgbClr val="2A8ED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822963" y="4847381"/>
            <a:ext cx="10754105" cy="47401"/>
          </a:xfrm>
          <a:prstGeom prst="line">
            <a:avLst/>
          </a:prstGeom>
          <a:ln>
            <a:solidFill>
              <a:srgbClr val="2A8ED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flipH="1">
            <a:off x="3968833" y="1470491"/>
            <a:ext cx="2387" cy="4847951"/>
          </a:xfrm>
          <a:prstGeom prst="line">
            <a:avLst/>
          </a:prstGeom>
          <a:ln>
            <a:solidFill>
              <a:srgbClr val="2A8ED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7745273" y="1470491"/>
            <a:ext cx="22336" cy="4847079"/>
          </a:xfrm>
          <a:prstGeom prst="line">
            <a:avLst/>
          </a:prstGeom>
          <a:ln>
            <a:solidFill>
              <a:srgbClr val="2A8ED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822963" y="1974030"/>
            <a:ext cx="10754105" cy="22539"/>
          </a:xfrm>
          <a:prstGeom prst="line">
            <a:avLst/>
          </a:prstGeom>
          <a:ln>
            <a:solidFill>
              <a:srgbClr val="2A8EDD"/>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674964" y="1445925"/>
            <a:ext cx="2125601" cy="584692"/>
          </a:xfrm>
          <a:prstGeom prst="rect">
            <a:avLst/>
          </a:prstGeom>
        </p:spPr>
        <p:txBody>
          <a:bodyPr wrap="none" lIns="0" tIns="0" rIns="0" bIns="0">
            <a:noAutofit/>
          </a:bodyPr>
          <a:lstStyle/>
          <a:p>
            <a:pPr algn="ctr" defTabSz="914225">
              <a:defRPr/>
            </a:pPr>
            <a:r>
              <a:rPr lang="en-US" sz="3200" kern="0" dirty="0">
                <a:latin typeface="Segoe UI Light"/>
              </a:rPr>
              <a:t>Traditional</a:t>
            </a:r>
          </a:p>
        </p:txBody>
      </p:sp>
      <p:sp>
        <p:nvSpPr>
          <p:cNvPr id="109" name="Rectangle 108"/>
          <p:cNvSpPr/>
          <p:nvPr/>
        </p:nvSpPr>
        <p:spPr>
          <a:xfrm>
            <a:off x="8554619" y="1445924"/>
            <a:ext cx="2125601" cy="584692"/>
          </a:xfrm>
          <a:prstGeom prst="rect">
            <a:avLst/>
          </a:prstGeom>
        </p:spPr>
        <p:txBody>
          <a:bodyPr wrap="none" lIns="0" tIns="0" rIns="0" bIns="0">
            <a:noAutofit/>
          </a:bodyPr>
          <a:lstStyle/>
          <a:p>
            <a:pPr algn="ctr" defTabSz="914225">
              <a:defRPr/>
            </a:pPr>
            <a:r>
              <a:rPr lang="en-US" sz="3200" kern="0" dirty="0">
                <a:latin typeface="Segoe UI Light"/>
              </a:rPr>
              <a:t>Big Data</a:t>
            </a:r>
          </a:p>
        </p:txBody>
      </p:sp>
      <p:sp>
        <p:nvSpPr>
          <p:cNvPr id="110" name="TextBox 109"/>
          <p:cNvSpPr txBox="1"/>
          <p:nvPr/>
        </p:nvSpPr>
        <p:spPr>
          <a:xfrm>
            <a:off x="5110958" y="2286759"/>
            <a:ext cx="3379215" cy="89866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latin typeface="Segoe UI Light"/>
              </a:rPr>
              <a:t>Relational</a:t>
            </a:r>
          </a:p>
          <a:p>
            <a:pPr defTabSz="914225">
              <a:lnSpc>
                <a:spcPct val="90000"/>
              </a:lnSpc>
              <a:spcAft>
                <a:spcPts val="600"/>
              </a:spcAft>
              <a:defRPr/>
            </a:pPr>
            <a:r>
              <a:rPr lang="en-US" sz="1400" kern="0" dirty="0">
                <a:latin typeface="Segoe UI Light"/>
              </a:rPr>
              <a:t>(with highly modeled schema)</a:t>
            </a:r>
          </a:p>
        </p:txBody>
      </p:sp>
      <p:sp>
        <p:nvSpPr>
          <p:cNvPr id="111" name="TextBox 110"/>
          <p:cNvSpPr txBox="1"/>
          <p:nvPr/>
        </p:nvSpPr>
        <p:spPr>
          <a:xfrm>
            <a:off x="9709161" y="2286759"/>
            <a:ext cx="3379215" cy="89866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latin typeface="Segoe UI Light"/>
              </a:rPr>
              <a:t>All Data</a:t>
            </a:r>
          </a:p>
          <a:p>
            <a:pPr defTabSz="914225">
              <a:lnSpc>
                <a:spcPct val="90000"/>
              </a:lnSpc>
              <a:spcAft>
                <a:spcPts val="600"/>
              </a:spcAft>
              <a:defRPr/>
            </a:pPr>
            <a:r>
              <a:rPr lang="en-US" sz="1400" kern="0" dirty="0">
                <a:latin typeface="Segoe UI Light"/>
              </a:rPr>
              <a:t>(with schema agility)</a:t>
            </a:r>
          </a:p>
        </p:txBody>
      </p:sp>
      <p:grpSp>
        <p:nvGrpSpPr>
          <p:cNvPr id="114" name="Group 113"/>
          <p:cNvGrpSpPr/>
          <p:nvPr/>
        </p:nvGrpSpPr>
        <p:grpSpPr>
          <a:xfrm>
            <a:off x="4631243" y="2451468"/>
            <a:ext cx="402836" cy="446599"/>
            <a:chOff x="4196001" y="2676298"/>
            <a:chExt cx="229911" cy="294909"/>
          </a:xfrm>
          <a:solidFill>
            <a:schemeClr val="accent2"/>
          </a:solidFill>
        </p:grpSpPr>
        <p:sp>
          <p:nvSpPr>
            <p:cNvPr id="112" name="Freeform 111"/>
            <p:cNvSpPr/>
            <p:nvPr/>
          </p:nvSpPr>
          <p:spPr>
            <a:xfrm>
              <a:off x="4196001" y="2676298"/>
              <a:ext cx="229911" cy="294909"/>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65" kern="0">
                <a:solidFill>
                  <a:schemeClr val="tx1"/>
                </a:solidFill>
              </a:endParaRPr>
            </a:p>
          </p:txBody>
        </p:sp>
        <p:sp>
          <p:nvSpPr>
            <p:cNvPr id="113" name="Oval 112"/>
            <p:cNvSpPr/>
            <p:nvPr/>
          </p:nvSpPr>
          <p:spPr>
            <a:xfrm>
              <a:off x="4215060" y="2690205"/>
              <a:ext cx="186668" cy="586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65" kern="0">
                <a:solidFill>
                  <a:schemeClr val="tx1"/>
                </a:solidFill>
              </a:endParaRPr>
            </a:p>
          </p:txBody>
        </p:sp>
      </p:grpSp>
      <p:sp>
        <p:nvSpPr>
          <p:cNvPr id="115" name="Freeform 114"/>
          <p:cNvSpPr>
            <a:spLocks noChangeAspect="1"/>
          </p:cNvSpPr>
          <p:nvPr/>
        </p:nvSpPr>
        <p:spPr bwMode="auto">
          <a:xfrm>
            <a:off x="8083243" y="2152080"/>
            <a:ext cx="369662" cy="372594"/>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endParaRPr lang="en-US" sz="1000" kern="0" dirty="0">
              <a:solidFill>
                <a:schemeClr val="tx1"/>
              </a:solidFill>
              <a:latin typeface="Segoe UI Light"/>
              <a:ea typeface="Segoe UI" pitchFamily="34" charset="0"/>
              <a:cs typeface="Segoe UI" pitchFamily="34" charset="0"/>
            </a:endParaRPr>
          </a:p>
        </p:txBody>
      </p:sp>
      <p:sp>
        <p:nvSpPr>
          <p:cNvPr id="116" name="Freeform 5"/>
          <p:cNvSpPr>
            <a:spLocks noChangeAspect="1" noEditPoints="1"/>
          </p:cNvSpPr>
          <p:nvPr/>
        </p:nvSpPr>
        <p:spPr bwMode="auto">
          <a:xfrm>
            <a:off x="8060694" y="2602063"/>
            <a:ext cx="528738" cy="443552"/>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14225">
              <a:defRPr/>
            </a:pPr>
            <a:endParaRPr lang="en-US" sz="1000" kern="0" dirty="0">
              <a:latin typeface="Segoe UI Light"/>
            </a:endParaRPr>
          </a:p>
        </p:txBody>
      </p:sp>
      <p:sp>
        <p:nvSpPr>
          <p:cNvPr id="117" name="Freeform 7"/>
          <p:cNvSpPr>
            <a:spLocks noChangeAspect="1" noEditPoints="1"/>
          </p:cNvSpPr>
          <p:nvPr/>
        </p:nvSpPr>
        <p:spPr bwMode="auto">
          <a:xfrm>
            <a:off x="8637520" y="2153317"/>
            <a:ext cx="336573" cy="36161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z="1000" kern="0" spc="-135" dirty="0">
              <a:solidFill>
                <a:schemeClr val="tx1"/>
              </a:solidFill>
              <a:latin typeface="Segoe UI Light"/>
            </a:endParaRPr>
          </a:p>
        </p:txBody>
      </p:sp>
      <p:sp>
        <p:nvSpPr>
          <p:cNvPr id="118" name="Rounded Rectangle 18"/>
          <p:cNvSpPr>
            <a:spLocks noChangeAspect="1"/>
          </p:cNvSpPr>
          <p:nvPr/>
        </p:nvSpPr>
        <p:spPr bwMode="auto">
          <a:xfrm>
            <a:off x="8666628" y="2645039"/>
            <a:ext cx="369134" cy="380305"/>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defTabSz="913924" fontAlgn="base">
              <a:spcBef>
                <a:spcPct val="0"/>
              </a:spcBef>
              <a:spcAft>
                <a:spcPct val="0"/>
              </a:spcAft>
              <a:defRPr/>
            </a:pPr>
            <a:endParaRPr lang="en-US" sz="1000" kern="0" spc="-50" dirty="0">
              <a:solidFill>
                <a:schemeClr val="tx1"/>
              </a:solidFill>
              <a:latin typeface="Segoe UI Light"/>
              <a:ea typeface="Segoe UI" pitchFamily="34" charset="0"/>
              <a:cs typeface="Segoe UI" pitchFamily="34" charset="0"/>
            </a:endParaRPr>
          </a:p>
        </p:txBody>
      </p:sp>
      <p:sp>
        <p:nvSpPr>
          <p:cNvPr id="119" name="Freeform 53"/>
          <p:cNvSpPr>
            <a:spLocks noChangeAspect="1" noEditPoints="1"/>
          </p:cNvSpPr>
          <p:nvPr/>
        </p:nvSpPr>
        <p:spPr bwMode="auto">
          <a:xfrm>
            <a:off x="9177314" y="2320661"/>
            <a:ext cx="415292" cy="59271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accent2"/>
          </a:solidFill>
          <a:ln>
            <a:noFill/>
          </a:ln>
        </p:spPr>
        <p:txBody>
          <a:bodyPr vert="horz" wrap="square" lIns="91414" tIns="45706" rIns="91414" bIns="45706" numCol="1" anchor="t" anchorCtr="0" compatLnSpc="1">
            <a:prstTxWarp prst="textNoShape">
              <a:avLst/>
            </a:prstTxWarp>
          </a:bodyPr>
          <a:lstStyle/>
          <a:p>
            <a:pPr defTabSz="932384">
              <a:defRPr/>
            </a:pPr>
            <a:endParaRPr lang="en-US" kern="0">
              <a:latin typeface="Segoe UI"/>
              <a:ea typeface="MS PGothic" panose="020B0600070205080204" pitchFamily="34" charset="-128"/>
            </a:endParaRPr>
          </a:p>
        </p:txBody>
      </p:sp>
      <p:sp>
        <p:nvSpPr>
          <p:cNvPr id="120" name="TextBox 119"/>
          <p:cNvSpPr txBox="1"/>
          <p:nvPr/>
        </p:nvSpPr>
        <p:spPr>
          <a:xfrm>
            <a:off x="5083458" y="3625836"/>
            <a:ext cx="3379215" cy="89866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latin typeface="Segoe UI Light"/>
              </a:rPr>
              <a:t>Expensive</a:t>
            </a:r>
          </a:p>
          <a:p>
            <a:pPr defTabSz="914225">
              <a:lnSpc>
                <a:spcPct val="90000"/>
              </a:lnSpc>
              <a:spcAft>
                <a:spcPts val="600"/>
              </a:spcAft>
              <a:defRPr/>
            </a:pPr>
            <a:r>
              <a:rPr lang="en-US" sz="1400" kern="0" dirty="0">
                <a:latin typeface="Segoe UI Light"/>
              </a:rPr>
              <a:t>(storage and compute capacity)</a:t>
            </a:r>
          </a:p>
        </p:txBody>
      </p:sp>
      <p:sp>
        <p:nvSpPr>
          <p:cNvPr id="121" name="TextBox 120"/>
          <p:cNvSpPr txBox="1"/>
          <p:nvPr/>
        </p:nvSpPr>
        <p:spPr>
          <a:xfrm>
            <a:off x="8974093" y="3629713"/>
            <a:ext cx="3379215" cy="89866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latin typeface="Segoe UI Light"/>
              </a:rPr>
              <a:t>Commodity</a:t>
            </a:r>
          </a:p>
          <a:p>
            <a:pPr defTabSz="914225">
              <a:lnSpc>
                <a:spcPct val="90000"/>
              </a:lnSpc>
              <a:spcAft>
                <a:spcPts val="600"/>
              </a:spcAft>
              <a:defRPr/>
            </a:pPr>
            <a:r>
              <a:rPr lang="en-US" sz="1400" kern="0" dirty="0">
                <a:latin typeface="Segoe UI Light"/>
              </a:rPr>
              <a:t>(storage and compute capacity)</a:t>
            </a:r>
          </a:p>
        </p:txBody>
      </p:sp>
      <p:sp>
        <p:nvSpPr>
          <p:cNvPr id="122" name="TextBox 121"/>
          <p:cNvSpPr txBox="1"/>
          <p:nvPr/>
        </p:nvSpPr>
        <p:spPr>
          <a:xfrm>
            <a:off x="4971897" y="5197803"/>
            <a:ext cx="3379215" cy="62782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latin typeface="Segoe UI Light"/>
              </a:rPr>
              <a:t>Rear-view reporting</a:t>
            </a:r>
          </a:p>
        </p:txBody>
      </p:sp>
      <p:sp>
        <p:nvSpPr>
          <p:cNvPr id="123" name="TextBox 122"/>
          <p:cNvSpPr txBox="1"/>
          <p:nvPr/>
        </p:nvSpPr>
        <p:spPr>
          <a:xfrm>
            <a:off x="8325062" y="5153298"/>
            <a:ext cx="3379215" cy="110681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latin typeface="Segoe UI Light"/>
              </a:rPr>
              <a:t>Intelligent action</a:t>
            </a:r>
          </a:p>
          <a:p>
            <a:pPr defTabSz="914225">
              <a:lnSpc>
                <a:spcPct val="90000"/>
              </a:lnSpc>
              <a:spcAft>
                <a:spcPts val="600"/>
              </a:spcAft>
              <a:defRPr/>
            </a:pPr>
            <a:r>
              <a:rPr lang="en-US" sz="1400" kern="0" dirty="0">
                <a:latin typeface="Segoe UI Light"/>
              </a:rPr>
              <a:t>ML, graph, streaming, image processing)</a:t>
            </a:r>
          </a:p>
        </p:txBody>
      </p:sp>
      <p:grpSp>
        <p:nvGrpSpPr>
          <p:cNvPr id="124" name="Group 123"/>
          <p:cNvGrpSpPr>
            <a:grpSpLocks noChangeAspect="1"/>
          </p:cNvGrpSpPr>
          <p:nvPr/>
        </p:nvGrpSpPr>
        <p:grpSpPr>
          <a:xfrm>
            <a:off x="4131432" y="5362143"/>
            <a:ext cx="764978" cy="488935"/>
            <a:chOff x="4481847" y="2708926"/>
            <a:chExt cx="673103" cy="430214"/>
          </a:xfrm>
          <a:solidFill>
            <a:schemeClr val="accent2"/>
          </a:solidFill>
        </p:grpSpPr>
        <p:sp>
          <p:nvSpPr>
            <p:cNvPr id="125"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pPr defTabSz="932563">
                <a:defRPr/>
              </a:pPr>
              <a:endParaRPr lang="en-US" kern="0">
                <a:latin typeface="Segoe UI"/>
                <a:ea typeface="MS PGothic" panose="020B0600070205080204" pitchFamily="34" charset="-128"/>
              </a:endParaRPr>
            </a:p>
          </p:txBody>
        </p:sp>
        <p:sp>
          <p:nvSpPr>
            <p:cNvPr id="126"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pPr defTabSz="932563">
                <a:defRPr/>
              </a:pPr>
              <a:endParaRPr lang="en-US" kern="0">
                <a:latin typeface="Segoe UI"/>
                <a:ea typeface="MS PGothic" panose="020B0600070205080204" pitchFamily="34" charset="-128"/>
              </a:endParaRPr>
            </a:p>
          </p:txBody>
        </p:sp>
        <p:sp>
          <p:nvSpPr>
            <p:cNvPr id="127"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pPr defTabSz="932563">
                <a:defRPr/>
              </a:pPr>
              <a:endParaRPr lang="en-US" kern="0">
                <a:latin typeface="Segoe UI"/>
                <a:ea typeface="MS PGothic" panose="020B0600070205080204" pitchFamily="34" charset="-128"/>
              </a:endParaRPr>
            </a:p>
          </p:txBody>
        </p:sp>
        <p:sp>
          <p:nvSpPr>
            <p:cNvPr id="128"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pPr defTabSz="932563">
                <a:defRPr/>
              </a:pPr>
              <a:endParaRPr lang="en-US" kern="0">
                <a:latin typeface="Segoe UI"/>
                <a:ea typeface="MS PGothic" panose="020B0600070205080204" pitchFamily="34" charset="-128"/>
              </a:endParaRPr>
            </a:p>
          </p:txBody>
        </p:sp>
        <p:sp>
          <p:nvSpPr>
            <p:cNvPr id="129"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pPr defTabSz="932563">
                <a:defRPr/>
              </a:pPr>
              <a:endParaRPr lang="en-US" kern="0">
                <a:latin typeface="Segoe UI"/>
                <a:ea typeface="MS PGothic" panose="020B0600070205080204" pitchFamily="34" charset="-128"/>
              </a:endParaRPr>
            </a:p>
          </p:txBody>
        </p:sp>
      </p:grpSp>
      <p:grpSp>
        <p:nvGrpSpPr>
          <p:cNvPr id="142" name="Group 141"/>
          <p:cNvGrpSpPr/>
          <p:nvPr/>
        </p:nvGrpSpPr>
        <p:grpSpPr>
          <a:xfrm>
            <a:off x="8006362" y="5304383"/>
            <a:ext cx="392404" cy="604452"/>
            <a:chOff x="6692900" y="2905126"/>
            <a:chExt cx="2097088" cy="3089275"/>
          </a:xfrm>
        </p:grpSpPr>
        <p:sp>
          <p:nvSpPr>
            <p:cNvPr id="143"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p>
          </p:txBody>
        </p:sp>
        <p:sp>
          <p:nvSpPr>
            <p:cNvPr id="144" name="Line 8"/>
            <p:cNvSpPr>
              <a:spLocks noChangeShapeType="1"/>
            </p:cNvSpPr>
            <p:nvPr/>
          </p:nvSpPr>
          <p:spPr bwMode="auto">
            <a:xfrm flipH="1" flipV="1">
              <a:off x="7392988" y="4100513"/>
              <a:ext cx="146050" cy="1003300"/>
            </a:xfrm>
            <a:prstGeom prst="line">
              <a:avLst/>
            </a:prstGeom>
            <a:noFill/>
            <a:ln w="2857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p>
          </p:txBody>
        </p:sp>
        <p:sp>
          <p:nvSpPr>
            <p:cNvPr id="145" name="Line 9"/>
            <p:cNvSpPr>
              <a:spLocks noChangeShapeType="1"/>
            </p:cNvSpPr>
            <p:nvPr/>
          </p:nvSpPr>
          <p:spPr bwMode="auto">
            <a:xfrm flipV="1">
              <a:off x="7943850" y="4100513"/>
              <a:ext cx="147638" cy="1003300"/>
            </a:xfrm>
            <a:prstGeom prst="line">
              <a:avLst/>
            </a:prstGeom>
            <a:noFill/>
            <a:ln w="28575"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p>
          </p:txBody>
        </p:sp>
        <p:sp>
          <p:nvSpPr>
            <p:cNvPr id="146" name="Rectangle 11"/>
            <p:cNvSpPr>
              <a:spLocks noChangeArrowheads="1"/>
            </p:cNvSpPr>
            <p:nvPr/>
          </p:nvSpPr>
          <p:spPr bwMode="auto">
            <a:xfrm>
              <a:off x="7189788" y="5103813"/>
              <a:ext cx="1104900" cy="292100"/>
            </a:xfrm>
            <a:prstGeom prst="rect">
              <a:avLst/>
            </a:pr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p>
          </p:txBody>
        </p:sp>
        <p:sp>
          <p:nvSpPr>
            <p:cNvPr id="147" name="Rectangle 12"/>
            <p:cNvSpPr>
              <a:spLocks noChangeArrowheads="1"/>
            </p:cNvSpPr>
            <p:nvPr/>
          </p:nvSpPr>
          <p:spPr bwMode="auto">
            <a:xfrm>
              <a:off x="7291388" y="5395913"/>
              <a:ext cx="901700" cy="304800"/>
            </a:xfrm>
            <a:prstGeom prst="rect">
              <a:avLst/>
            </a:pr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p>
          </p:txBody>
        </p:sp>
        <p:sp>
          <p:nvSpPr>
            <p:cNvPr id="148" name="Rectangle 13"/>
            <p:cNvSpPr>
              <a:spLocks noChangeArrowheads="1"/>
            </p:cNvSpPr>
            <p:nvPr/>
          </p:nvSpPr>
          <p:spPr bwMode="auto">
            <a:xfrm>
              <a:off x="7392988" y="5700713"/>
              <a:ext cx="698500" cy="293688"/>
            </a:xfrm>
            <a:prstGeom prst="rect">
              <a:avLst/>
            </a:pr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p>
          </p:txBody>
        </p:sp>
        <p:sp>
          <p:nvSpPr>
            <p:cNvPr id="149"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p>
          </p:txBody>
        </p:sp>
      </p:grpSp>
      <p:pic>
        <p:nvPicPr>
          <p:cNvPr id="154" name="Picture 4" descr="\\MAGNUM\Projects\Microsoft\Cloud Power FY12\Design\ICONS_PNG\Vintage_4.png"/>
          <p:cNvPicPr>
            <a:picLocks noChangeAspect="1" noChangeArrowheads="1"/>
          </p:cNvPicPr>
          <p:nvPr/>
        </p:nvPicPr>
        <p:blipFill>
          <a:blip r:embed="rId2" cstate="print">
            <a:duotone>
              <a:prstClr val="black"/>
              <a:schemeClr val="accent2">
                <a:tint val="45000"/>
                <a:satMod val="400000"/>
              </a:schemeClr>
            </a:duotone>
          </a:blip>
          <a:srcRect/>
          <a:stretch>
            <a:fillRect/>
          </a:stretch>
        </p:blipFill>
        <p:spPr bwMode="auto">
          <a:xfrm>
            <a:off x="4069150" y="3537256"/>
            <a:ext cx="1190974" cy="1190974"/>
          </a:xfrm>
          <a:prstGeom prst="rect">
            <a:avLst/>
          </a:prstGeom>
          <a:noFill/>
        </p:spPr>
      </p:pic>
      <p:pic>
        <p:nvPicPr>
          <p:cNvPr id="155" name="Picture 5" descr="\\MAGNUM\Projects\Microsoft\Cloud Power FY12\Design\ICONS_PNG\Virtual_tower.png"/>
          <p:cNvPicPr>
            <a:picLocks noChangeAspect="1" noChangeArrowheads="1"/>
          </p:cNvPicPr>
          <p:nvPr/>
        </p:nvPicPr>
        <p:blipFill>
          <a:blip r:embed="rId3" cstate="print">
            <a:duotone>
              <a:prstClr val="black"/>
              <a:schemeClr val="accent2">
                <a:tint val="45000"/>
                <a:satMod val="400000"/>
              </a:schemeClr>
            </a:duotone>
          </a:blip>
          <a:srcRect/>
          <a:stretch>
            <a:fillRect/>
          </a:stretch>
        </p:blipFill>
        <p:spPr bwMode="auto">
          <a:xfrm>
            <a:off x="7959103" y="3549639"/>
            <a:ext cx="1118965" cy="1118965"/>
          </a:xfrm>
          <a:prstGeom prst="rect">
            <a:avLst/>
          </a:prstGeom>
          <a:noFill/>
        </p:spPr>
      </p:pic>
    </p:spTree>
    <p:extLst>
      <p:ext uri="{BB962C8B-B14F-4D97-AF65-F5344CB8AC3E}">
        <p14:creationId xmlns:p14="http://schemas.microsoft.com/office/powerpoint/2010/main" val="1161165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6096000" y="190960"/>
            <a:ext cx="5905500" cy="6476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8191" tIns="92128" rIns="138191" bIns="92128" numCol="1" spcCol="0" rtlCol="0" fromWordArt="0" anchor="ctr" anchorCtr="0" forceAA="0" compatLnSpc="1">
            <a:prstTxWarp prst="textNoShape">
              <a:avLst/>
            </a:prstTxWarp>
            <a:noAutofit/>
          </a:bodyPr>
          <a:lstStyle/>
          <a:p>
            <a:pPr defTabSz="761871">
              <a:defRPr/>
            </a:pPr>
            <a:r>
              <a:rPr lang="en-US" sz="2353" kern="0" dirty="0">
                <a:solidFill>
                  <a:schemeClr val="tx1"/>
                </a:solidFill>
                <a:cs typeface="Segoe UI" panose="020B0502040204020203" pitchFamily="34" charset="0"/>
              </a:rPr>
              <a:t>No limits to </a:t>
            </a:r>
            <a:r>
              <a:rPr lang="en-US" sz="2353" b="1" kern="0" dirty="0">
                <a:solidFill>
                  <a:schemeClr val="tx1"/>
                </a:solidFill>
                <a:cs typeface="Segoe UI" panose="020B0502040204020203" pitchFamily="34" charset="0"/>
              </a:rPr>
              <a:t>SCALE</a:t>
            </a:r>
          </a:p>
          <a:p>
            <a:pPr defTabSz="761871">
              <a:defRPr/>
            </a:pPr>
            <a:endParaRPr lang="en-US" sz="2353" kern="0" dirty="0">
              <a:solidFill>
                <a:schemeClr val="tx1"/>
              </a:solidFill>
              <a:cs typeface="Segoe UI" panose="020B0502040204020203" pitchFamily="34" charset="0"/>
            </a:endParaRPr>
          </a:p>
          <a:p>
            <a:pPr defTabSz="761871">
              <a:defRPr/>
            </a:pPr>
            <a:r>
              <a:rPr lang="en-US" sz="2353" kern="0" dirty="0">
                <a:solidFill>
                  <a:schemeClr val="tx1"/>
                </a:solidFill>
                <a:cs typeface="Segoe UI" panose="020B0502040204020203" pitchFamily="34" charset="0"/>
              </a:rPr>
              <a:t>Store </a:t>
            </a:r>
            <a:r>
              <a:rPr lang="en-US" sz="2353" b="1" kern="0" dirty="0">
                <a:solidFill>
                  <a:schemeClr val="tx1"/>
                </a:solidFill>
                <a:cs typeface="Segoe UI" panose="020B0502040204020203" pitchFamily="34" charset="0"/>
              </a:rPr>
              <a:t>ANY DATA</a:t>
            </a:r>
            <a:r>
              <a:rPr lang="en-US" sz="2353" kern="0" dirty="0">
                <a:solidFill>
                  <a:schemeClr val="tx1"/>
                </a:solidFill>
                <a:cs typeface="Segoe UI" panose="020B0502040204020203" pitchFamily="34" charset="0"/>
              </a:rPr>
              <a:t> in its native format</a:t>
            </a:r>
          </a:p>
          <a:p>
            <a:pPr defTabSz="761871">
              <a:defRPr/>
            </a:pPr>
            <a:endParaRPr lang="en-US" sz="2353" kern="0" dirty="0">
              <a:solidFill>
                <a:schemeClr val="tx1"/>
              </a:solidFill>
              <a:cs typeface="Segoe UI" panose="020B0502040204020203" pitchFamily="34" charset="0"/>
            </a:endParaRPr>
          </a:p>
          <a:p>
            <a:pPr defTabSz="761871">
              <a:defRPr/>
            </a:pPr>
            <a:r>
              <a:rPr lang="en-US" sz="2353" b="1" kern="0" dirty="0">
                <a:solidFill>
                  <a:schemeClr val="tx1"/>
                </a:solidFill>
                <a:cs typeface="Segoe UI" panose="020B0502040204020203" pitchFamily="34" charset="0"/>
              </a:rPr>
              <a:t>HADOOP FILE SYSTEM (HDFS)</a:t>
            </a:r>
            <a:r>
              <a:rPr lang="en-US" sz="2353" kern="0" dirty="0">
                <a:solidFill>
                  <a:schemeClr val="tx1"/>
                </a:solidFill>
                <a:cs typeface="Segoe UI" panose="020B0502040204020203" pitchFamily="34" charset="0"/>
              </a:rPr>
              <a:t> for the cloud</a:t>
            </a:r>
          </a:p>
          <a:p>
            <a:pPr defTabSz="761871">
              <a:defRPr/>
            </a:pPr>
            <a:endParaRPr lang="en-US" sz="2353" kern="0" dirty="0">
              <a:solidFill>
                <a:schemeClr val="tx1"/>
              </a:solidFill>
              <a:cs typeface="Segoe UI" panose="020B0502040204020203" pitchFamily="34" charset="0"/>
            </a:endParaRPr>
          </a:p>
          <a:p>
            <a:pPr defTabSz="761871">
              <a:defRPr/>
            </a:pPr>
            <a:r>
              <a:rPr lang="en-US" sz="2353" kern="0" dirty="0">
                <a:solidFill>
                  <a:schemeClr val="tx1"/>
                </a:solidFill>
                <a:cs typeface="Segoe UI" panose="020B0502040204020203" pitchFamily="34" charset="0"/>
              </a:rPr>
              <a:t>Optimized for analytic workload </a:t>
            </a:r>
            <a:r>
              <a:rPr lang="en-US" sz="2353" b="1" kern="0" dirty="0">
                <a:solidFill>
                  <a:schemeClr val="tx1"/>
                </a:solidFill>
                <a:cs typeface="Segoe UI" panose="020B0502040204020203" pitchFamily="34" charset="0"/>
              </a:rPr>
              <a:t>PERFORMANCE</a:t>
            </a:r>
          </a:p>
          <a:p>
            <a:pPr defTabSz="761871">
              <a:defRPr/>
            </a:pPr>
            <a:endParaRPr lang="en-US" sz="2353" b="1" kern="0" dirty="0">
              <a:solidFill>
                <a:schemeClr val="tx1"/>
              </a:solidFill>
              <a:cs typeface="Segoe UI" panose="020B0502040204020203" pitchFamily="34" charset="0"/>
            </a:endParaRPr>
          </a:p>
          <a:p>
            <a:pPr defTabSz="761871">
              <a:defRPr/>
            </a:pPr>
            <a:r>
              <a:rPr lang="en-US" sz="2353" b="1" kern="0" dirty="0">
                <a:solidFill>
                  <a:schemeClr val="tx1"/>
                </a:solidFill>
                <a:cs typeface="Segoe UI" panose="020B0502040204020203" pitchFamily="34" charset="0"/>
              </a:rPr>
              <a:t>ENTERPRISE GRADE </a:t>
            </a:r>
            <a:r>
              <a:rPr lang="en-US" sz="2353" kern="0" dirty="0">
                <a:solidFill>
                  <a:schemeClr val="tx1"/>
                </a:solidFill>
                <a:cs typeface="Segoe UI" panose="020B0502040204020203" pitchFamily="34" charset="0"/>
              </a:rPr>
              <a:t>authentication, access control, audit, encryption at rest</a:t>
            </a:r>
            <a:endParaRPr lang="en-US" sz="2353" b="1" kern="0" dirty="0">
              <a:solidFill>
                <a:schemeClr val="tx1"/>
              </a:solidFill>
              <a:cs typeface="Segoe UI" panose="020B0502040204020203" pitchFamily="34" charset="0"/>
            </a:endParaRPr>
          </a:p>
        </p:txBody>
      </p:sp>
      <p:sp>
        <p:nvSpPr>
          <p:cNvPr id="15" name="Title 1"/>
          <p:cNvSpPr txBox="1">
            <a:spLocks/>
          </p:cNvSpPr>
          <p:nvPr/>
        </p:nvSpPr>
        <p:spPr>
          <a:xfrm>
            <a:off x="190501" y="1333799"/>
            <a:ext cx="4762501" cy="1483931"/>
          </a:xfrm>
          <a:prstGeom prst="rect">
            <a:avLst/>
          </a:prstGeom>
        </p:spPr>
        <p:txBody>
          <a:bodyPr lIns="91436" tIns="45717" rIns="91436" bIns="45717"/>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1075664">
              <a:defRPr/>
            </a:pPr>
            <a:r>
              <a:rPr lang="en-US" sz="5000" spc="-124" dirty="0"/>
              <a:t>Azure Data Lake Store</a:t>
            </a:r>
          </a:p>
        </p:txBody>
      </p:sp>
      <p:sp>
        <p:nvSpPr>
          <p:cNvPr id="16" name="Title 2"/>
          <p:cNvSpPr txBox="1">
            <a:spLocks/>
          </p:cNvSpPr>
          <p:nvPr/>
        </p:nvSpPr>
        <p:spPr>
          <a:xfrm>
            <a:off x="190501" y="2857581"/>
            <a:ext cx="5143500" cy="1022844"/>
          </a:xfrm>
          <a:prstGeom prst="rect">
            <a:avLst/>
          </a:prstGeom>
        </p:spPr>
        <p:txBody>
          <a:bodyPr vert="horz" wrap="square" lIns="143421" tIns="89639" rIns="143421" bIns="89639"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505">
              <a:defRPr/>
            </a:pPr>
            <a:r>
              <a:rPr lang="en-US" sz="3039" spc="-100" dirty="0">
                <a:solidFill>
                  <a:schemeClr val="tx1"/>
                </a:solidFill>
              </a:rPr>
              <a:t>A hyper scale repository for big data analytics workloads</a:t>
            </a:r>
          </a:p>
        </p:txBody>
      </p:sp>
      <p:grpSp>
        <p:nvGrpSpPr>
          <p:cNvPr id="6" name="Group 5"/>
          <p:cNvGrpSpPr/>
          <p:nvPr/>
        </p:nvGrpSpPr>
        <p:grpSpPr>
          <a:xfrm>
            <a:off x="2762250" y="4091205"/>
            <a:ext cx="1775196" cy="1390610"/>
            <a:chOff x="2148168" y="3425172"/>
            <a:chExt cx="2573338" cy="2016125"/>
          </a:xfrm>
        </p:grpSpPr>
        <p:sp>
          <p:nvSpPr>
            <p:cNvPr id="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74702" tIns="37351" rIns="74702" bIns="37351" numCol="1" anchor="t" anchorCtr="0" compatLnSpc="1">
              <a:prstTxWarp prst="textNoShape">
                <a:avLst/>
              </a:prstTxWarp>
            </a:bodyPr>
            <a:lstStyle/>
            <a:p>
              <a:pPr defTabSz="761898">
                <a:defRPr/>
              </a:pPr>
              <a:endParaRPr lang="en-US" sz="1470" kern="0">
                <a:solidFill>
                  <a:sysClr val="windowText" lastClr="000000"/>
                </a:solidFill>
              </a:endParaRPr>
            </a:p>
          </p:txBody>
        </p:sp>
        <p:sp>
          <p:nvSpPr>
            <p:cNvPr id="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4702" tIns="37351" rIns="74702" bIns="37351" numCol="1" anchor="t" anchorCtr="0" compatLnSpc="1">
              <a:prstTxWarp prst="textNoShape">
                <a:avLst/>
              </a:prstTxWarp>
            </a:bodyPr>
            <a:lstStyle/>
            <a:p>
              <a:pPr defTabSz="761898">
                <a:defRPr/>
              </a:pPr>
              <a:endParaRPr lang="en-US" sz="1470" kern="0">
                <a:solidFill>
                  <a:sysClr val="windowText" lastClr="000000"/>
                </a:solidFill>
              </a:endParaRPr>
            </a:p>
          </p:txBody>
        </p:sp>
        <p:sp>
          <p:nvSpPr>
            <p:cNvPr id="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74702" tIns="37351" rIns="74702" bIns="37351" numCol="1" anchor="t" anchorCtr="0" compatLnSpc="1">
              <a:prstTxWarp prst="textNoShape">
                <a:avLst/>
              </a:prstTxWarp>
            </a:bodyPr>
            <a:lstStyle/>
            <a:p>
              <a:pPr defTabSz="761898">
                <a:defRPr/>
              </a:pPr>
              <a:endParaRPr lang="en-US" sz="1470" kern="0">
                <a:solidFill>
                  <a:sysClr val="windowText" lastClr="000000"/>
                </a:solidFill>
              </a:endParaRPr>
            </a:p>
          </p:txBody>
        </p:sp>
        <p:sp>
          <p:nvSpPr>
            <p:cNvPr id="1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74702" tIns="37351" rIns="74702" bIns="37351" numCol="1" anchor="t" anchorCtr="0" compatLnSpc="1">
              <a:prstTxWarp prst="textNoShape">
                <a:avLst/>
              </a:prstTxWarp>
            </a:bodyPr>
            <a:lstStyle/>
            <a:p>
              <a:pPr defTabSz="761898">
                <a:defRPr/>
              </a:pPr>
              <a:endParaRPr lang="en-US" sz="1470" kern="0">
                <a:solidFill>
                  <a:sysClr val="windowText" lastClr="000000"/>
                </a:solidFill>
              </a:endParaRPr>
            </a:p>
          </p:txBody>
        </p:sp>
      </p:grpSp>
      <p:sp>
        <p:nvSpPr>
          <p:cNvPr id="12" name="Title 16"/>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defTabSz="914367">
              <a:defRPr/>
            </a:pPr>
            <a:r>
              <a:rPr lang="en-US" sz="4705" spc="-100" dirty="0">
                <a:solidFill>
                  <a:schemeClr val="tx1"/>
                </a:solidFill>
              </a:rPr>
              <a:t>Introducing ADLS</a:t>
            </a:r>
          </a:p>
        </p:txBody>
      </p:sp>
    </p:spTree>
    <p:extLst>
      <p:ext uri="{BB962C8B-B14F-4D97-AF65-F5344CB8AC3E}">
        <p14:creationId xmlns:p14="http://schemas.microsoft.com/office/powerpoint/2010/main" val="248138283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66" y="1262679"/>
            <a:ext cx="12190271" cy="42135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534" tIns="365689" rIns="91423" bIns="91423" numCol="1" spcCol="0" rtlCol="0" fromWordArt="0" anchor="t" anchorCtr="0" forceAA="0" compatLnSpc="1">
            <a:prstTxWarp prst="textNoShape">
              <a:avLst/>
            </a:prstTxWarp>
            <a:noAutofit/>
          </a:bodyPr>
          <a:lstStyle/>
          <a:p>
            <a:pPr marL="457069" indent="-345976" defTabSz="914140" fontAlgn="base">
              <a:spcBef>
                <a:spcPts val="200"/>
              </a:spcBef>
              <a:spcAft>
                <a:spcPts val="300"/>
              </a:spcAft>
              <a:buSzPct val="100000"/>
              <a:buFont typeface="Arial" panose="020B0604020202020204" pitchFamily="34" charset="0"/>
              <a:buChar char="•"/>
              <a:tabLst>
                <a:tab pos="658180" algn="l"/>
              </a:tabLst>
              <a:defRPr/>
            </a:pPr>
            <a:r>
              <a:rPr lang="en-GB" sz="2353" kern="0" dirty="0">
                <a:solidFill>
                  <a:schemeClr val="tx1"/>
                </a:solidFill>
                <a:latin typeface="Segoe UI Light" panose="020B0502040204020203" pitchFamily="34" charset="0"/>
                <a:ea typeface="Segoe UI" pitchFamily="34" charset="0"/>
                <a:cs typeface="Segoe UI Light" panose="020B0502040204020203" pitchFamily="34" charset="0"/>
              </a:rPr>
              <a:t>No fixed limits on:</a:t>
            </a:r>
          </a:p>
          <a:p>
            <a:pPr marL="914226" lvl="1" indent="-345976" defTabSz="914140" fontAlgn="base">
              <a:spcBef>
                <a:spcPts val="200"/>
              </a:spcBef>
              <a:spcAft>
                <a:spcPts val="300"/>
              </a:spcAft>
              <a:buSzPct val="100000"/>
              <a:buFont typeface="Arial" panose="020B0604020202020204" pitchFamily="34" charset="0"/>
              <a:buChar char="•"/>
              <a:tabLst>
                <a:tab pos="658180" algn="l"/>
              </a:tabLst>
              <a:defRPr/>
            </a:pPr>
            <a:r>
              <a:rPr lang="en-GB" sz="2353" kern="0" dirty="0">
                <a:solidFill>
                  <a:schemeClr val="tx1"/>
                </a:solidFill>
                <a:latin typeface="Segoe UI Light" panose="020B0502040204020203" pitchFamily="34" charset="0"/>
                <a:ea typeface="Segoe UI" pitchFamily="34" charset="0"/>
                <a:cs typeface="Segoe UI Light" panose="020B0502040204020203" pitchFamily="34" charset="0"/>
              </a:rPr>
              <a:t>Amount of data stored</a:t>
            </a:r>
          </a:p>
          <a:p>
            <a:pPr marL="914226" lvl="1" indent="-345976" defTabSz="914140" fontAlgn="base">
              <a:spcBef>
                <a:spcPts val="200"/>
              </a:spcBef>
              <a:spcAft>
                <a:spcPts val="300"/>
              </a:spcAft>
              <a:buSzPct val="100000"/>
              <a:buFont typeface="Arial" panose="020B0604020202020204" pitchFamily="34" charset="0"/>
              <a:buChar char="•"/>
              <a:tabLst>
                <a:tab pos="658180" algn="l"/>
              </a:tabLst>
              <a:defRPr/>
            </a:pPr>
            <a:r>
              <a:rPr lang="en-GB" sz="2353" kern="0" dirty="0">
                <a:solidFill>
                  <a:schemeClr val="tx1"/>
                </a:solidFill>
                <a:latin typeface="Segoe UI Light" panose="020B0502040204020203" pitchFamily="34" charset="0"/>
                <a:ea typeface="Segoe UI" pitchFamily="34" charset="0"/>
                <a:cs typeface="Segoe UI Light" panose="020B0502040204020203" pitchFamily="34" charset="0"/>
              </a:rPr>
              <a:t>How long data can be stored</a:t>
            </a:r>
          </a:p>
          <a:p>
            <a:pPr marL="914226" lvl="1" indent="-345976" defTabSz="914140" fontAlgn="base">
              <a:spcBef>
                <a:spcPts val="200"/>
              </a:spcBef>
              <a:spcAft>
                <a:spcPts val="300"/>
              </a:spcAft>
              <a:buSzPct val="100000"/>
              <a:buFont typeface="Arial" panose="020B0604020202020204" pitchFamily="34" charset="0"/>
              <a:buChar char="•"/>
              <a:tabLst>
                <a:tab pos="658180" algn="l"/>
              </a:tabLst>
              <a:defRPr/>
            </a:pPr>
            <a:r>
              <a:rPr lang="en-GB" sz="2353" kern="0" dirty="0">
                <a:solidFill>
                  <a:schemeClr val="tx1"/>
                </a:solidFill>
                <a:latin typeface="Segoe UI Light" panose="020B0502040204020203" pitchFamily="34" charset="0"/>
                <a:ea typeface="Segoe UI" pitchFamily="34" charset="0"/>
                <a:cs typeface="Segoe UI Light" panose="020B0502040204020203" pitchFamily="34" charset="0"/>
              </a:rPr>
              <a:t>Number of files</a:t>
            </a:r>
          </a:p>
          <a:p>
            <a:pPr marL="914226" lvl="1" indent="-345976" defTabSz="914140" fontAlgn="base">
              <a:spcBef>
                <a:spcPts val="200"/>
              </a:spcBef>
              <a:spcAft>
                <a:spcPts val="300"/>
              </a:spcAft>
              <a:buSzPct val="100000"/>
              <a:buFont typeface="Arial" panose="020B0604020202020204" pitchFamily="34" charset="0"/>
              <a:buChar char="•"/>
              <a:tabLst>
                <a:tab pos="658180" algn="l"/>
              </a:tabLst>
              <a:defRPr/>
            </a:pPr>
            <a:r>
              <a:rPr lang="en-GB" sz="2353" kern="0" dirty="0">
                <a:solidFill>
                  <a:schemeClr val="tx1"/>
                </a:solidFill>
                <a:latin typeface="Segoe UI Light" panose="020B0502040204020203" pitchFamily="34" charset="0"/>
                <a:ea typeface="Segoe UI" pitchFamily="34" charset="0"/>
                <a:cs typeface="Segoe UI Light" panose="020B0502040204020203" pitchFamily="34" charset="0"/>
              </a:rPr>
              <a:t>Size of the individual files</a:t>
            </a:r>
          </a:p>
          <a:p>
            <a:pPr marL="914226" lvl="1" indent="-345976" defTabSz="914140" fontAlgn="base">
              <a:spcBef>
                <a:spcPts val="200"/>
              </a:spcBef>
              <a:spcAft>
                <a:spcPts val="300"/>
              </a:spcAft>
              <a:buSzPct val="100000"/>
              <a:buFont typeface="Arial" panose="020B0604020202020204" pitchFamily="34" charset="0"/>
              <a:buChar char="•"/>
              <a:tabLst>
                <a:tab pos="658180" algn="l"/>
              </a:tabLst>
              <a:defRPr/>
            </a:pPr>
            <a:r>
              <a:rPr lang="en-GB" sz="2353" kern="0" dirty="0">
                <a:solidFill>
                  <a:schemeClr val="tx1"/>
                </a:solidFill>
                <a:latin typeface="Segoe UI Light" panose="020B0502040204020203" pitchFamily="34" charset="0"/>
                <a:ea typeface="Segoe UI" pitchFamily="34" charset="0"/>
                <a:cs typeface="Segoe UI Light" panose="020B0502040204020203" pitchFamily="34" charset="0"/>
              </a:rPr>
              <a:t>Ingestion/egress throughput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7926" y="2089558"/>
            <a:ext cx="3643699" cy="2857398"/>
          </a:xfrm>
          <a:prstGeom prst="rect">
            <a:avLst/>
          </a:prstGeom>
        </p:spPr>
      </p:pic>
      <p:sp>
        <p:nvSpPr>
          <p:cNvPr id="6" name="Rectangle 5"/>
          <p:cNvSpPr/>
          <p:nvPr/>
        </p:nvSpPr>
        <p:spPr>
          <a:xfrm>
            <a:off x="5527096" y="2133654"/>
            <a:ext cx="3286469" cy="1450006"/>
          </a:xfrm>
          <a:prstGeom prst="rect">
            <a:avLst/>
          </a:prstGeom>
        </p:spPr>
        <p:txBody>
          <a:bodyPr wrap="none" lIns="91436" tIns="45717" rIns="91436" bIns="45717">
            <a:spAutoFit/>
          </a:bodyPr>
          <a:lstStyle/>
          <a:p>
            <a:pPr marL="53950" lvl="1" defTabSz="931688" fontAlgn="base">
              <a:spcBef>
                <a:spcPts val="600"/>
              </a:spcBef>
              <a:spcAft>
                <a:spcPts val="600"/>
              </a:spcAft>
              <a:buClr>
                <a:srgbClr val="68217A">
                  <a:lumMod val="50000"/>
                </a:srgbClr>
              </a:buClr>
              <a:tabLst>
                <a:tab pos="658180" algn="l"/>
              </a:tabLst>
              <a:defRPr/>
            </a:pPr>
            <a:r>
              <a:rPr lang="en-GB" sz="2941" kern="0" dirty="0">
                <a:solidFill>
                  <a:sysClr val="windowText" lastClr="000000"/>
                </a:solidFill>
                <a:latin typeface="+mj-lt"/>
                <a:ea typeface="Segoe UI Black" panose="020B0A02040204020203" pitchFamily="34" charset="0"/>
                <a:cs typeface="Segoe UI Semibold" panose="020B0702040204020203" pitchFamily="34" charset="0"/>
              </a:rPr>
              <a:t>Seamlessly scales </a:t>
            </a:r>
            <a:br>
              <a:rPr lang="en-GB" sz="2941" kern="0" dirty="0">
                <a:solidFill>
                  <a:sysClr val="windowText" lastClr="000000"/>
                </a:solidFill>
                <a:latin typeface="+mj-lt"/>
                <a:ea typeface="Segoe UI Black" panose="020B0A02040204020203" pitchFamily="34" charset="0"/>
                <a:cs typeface="Segoe UI Semibold" panose="020B0702040204020203" pitchFamily="34" charset="0"/>
              </a:rPr>
            </a:br>
            <a:r>
              <a:rPr lang="en-GB" sz="2941" kern="0" dirty="0">
                <a:solidFill>
                  <a:sysClr val="windowText" lastClr="000000"/>
                </a:solidFill>
                <a:latin typeface="+mj-lt"/>
                <a:ea typeface="Segoe UI Black" panose="020B0A02040204020203" pitchFamily="34" charset="0"/>
                <a:cs typeface="Segoe UI Semibold" panose="020B0702040204020203" pitchFamily="34" charset="0"/>
              </a:rPr>
              <a:t>from a few KBs </a:t>
            </a:r>
            <a:br>
              <a:rPr lang="en-GB" sz="2941" kern="0" dirty="0">
                <a:solidFill>
                  <a:sysClr val="windowText" lastClr="000000"/>
                </a:solidFill>
                <a:latin typeface="+mj-lt"/>
                <a:ea typeface="Segoe UI Black" panose="020B0A02040204020203" pitchFamily="34" charset="0"/>
                <a:cs typeface="Segoe UI Semibold" panose="020B0702040204020203" pitchFamily="34" charset="0"/>
              </a:rPr>
            </a:br>
            <a:r>
              <a:rPr lang="en-GB" sz="2941" kern="0" dirty="0">
                <a:solidFill>
                  <a:sysClr val="windowText" lastClr="000000"/>
                </a:solidFill>
                <a:latin typeface="+mj-lt"/>
                <a:ea typeface="Segoe UI Black" panose="020B0A02040204020203" pitchFamily="34" charset="0"/>
                <a:cs typeface="Segoe UI Semibold" panose="020B0702040204020203" pitchFamily="34" charset="0"/>
              </a:rPr>
              <a:t>to several PBs</a:t>
            </a:r>
          </a:p>
        </p:txBody>
      </p:sp>
      <p:sp>
        <p:nvSpPr>
          <p:cNvPr id="7" name="Title 2"/>
          <p:cNvSpPr txBox="1">
            <a:spLocks/>
          </p:cNvSpPr>
          <p:nvPr/>
        </p:nvSpPr>
        <p:spPr>
          <a:xfrm>
            <a:off x="268929" y="286827"/>
            <a:ext cx="11653523" cy="92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defTabSz="914367">
              <a:defRPr/>
            </a:pPr>
            <a:r>
              <a:rPr lang="en-US" sz="4705" spc="-100" dirty="0">
                <a:solidFill>
                  <a:schemeClr val="tx1"/>
                </a:solidFill>
              </a:rPr>
              <a:t>No limits to scale</a:t>
            </a:r>
          </a:p>
        </p:txBody>
      </p:sp>
    </p:spTree>
    <p:extLst>
      <p:ext uri="{BB962C8B-B14F-4D97-AF65-F5344CB8AC3E}">
        <p14:creationId xmlns:p14="http://schemas.microsoft.com/office/powerpoint/2010/main" val="96785442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05" dirty="0">
                <a:solidFill>
                  <a:schemeClr val="tx1"/>
                </a:solidFill>
              </a:rPr>
              <a:t>No limits to storage</a:t>
            </a:r>
          </a:p>
        </p:txBody>
      </p:sp>
      <p:sp>
        <p:nvSpPr>
          <p:cNvPr id="4" name="Slide Number Placeholder 3"/>
          <p:cNvSpPr>
            <a:spLocks noGrp="1"/>
          </p:cNvSpPr>
          <p:nvPr>
            <p:ph type="sldNum" sz="quarter" idx="4"/>
          </p:nvPr>
        </p:nvSpPr>
        <p:spPr/>
        <p:txBody>
          <a:bodyPr/>
          <a:lstStyle/>
          <a:p>
            <a:pPr defTabSz="896386">
              <a:defRPr/>
            </a:pPr>
            <a:fld id="{F8A0AC42-AA1D-4944-8D96-660DE70C7E1B}" type="slidenum">
              <a:rPr lang="en-US" sz="1765" kern="0">
                <a:solidFill>
                  <a:sysClr val="windowText" lastClr="000000"/>
                </a:solidFill>
              </a:rPr>
              <a:pPr defTabSz="896386">
                <a:defRPr/>
              </a:pPr>
              <a:t>66</a:t>
            </a:fld>
            <a:endParaRPr lang="en-US" sz="1765" kern="0" dirty="0">
              <a:solidFill>
                <a:sysClr val="windowText" lastClr="000000"/>
              </a:solidFill>
            </a:endParaRPr>
          </a:p>
        </p:txBody>
      </p:sp>
      <p:sp>
        <p:nvSpPr>
          <p:cNvPr id="12" name="Rectangle 11"/>
          <p:cNvSpPr/>
          <p:nvPr/>
        </p:nvSpPr>
        <p:spPr bwMode="auto">
          <a:xfrm>
            <a:off x="866" y="1250384"/>
            <a:ext cx="12190271" cy="4610712"/>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89" tIns="457112" rIns="5759609" bIns="91423" numCol="1" spcCol="0" rtlCol="0" fromWordArt="0" anchor="t" anchorCtr="0" forceAA="0" compatLnSpc="1">
            <a:prstTxWarp prst="textNoShape">
              <a:avLst/>
            </a:prstTxWarp>
            <a:noAutofit/>
          </a:bodyPr>
          <a:lstStyle/>
          <a:p>
            <a:pPr marL="390962" indent="-336114" defTabSz="914140" fontAlgn="base">
              <a:spcBef>
                <a:spcPts val="600"/>
              </a:spcBef>
              <a:spcAft>
                <a:spcPts val="600"/>
              </a:spcAft>
              <a:buSzPct val="100000"/>
              <a:buFont typeface="Arial" panose="020B0604020202020204" pitchFamily="34" charset="0"/>
              <a:buChar char="•"/>
              <a:tabLst>
                <a:tab pos="658180" algn="l"/>
              </a:tabLst>
              <a:defRPr/>
            </a:pPr>
            <a:r>
              <a:rPr lang="en-GB" sz="2353" kern="0" dirty="0">
                <a:solidFill>
                  <a:schemeClr val="tx1"/>
                </a:solidFill>
                <a:latin typeface="+mj-lt"/>
                <a:ea typeface="Segoe UI" pitchFamily="34" charset="0"/>
                <a:cs typeface="Segoe UI" pitchFamily="34" charset="0"/>
              </a:rPr>
              <a:t>Each file in ADL Store is sliced into blocks</a:t>
            </a:r>
          </a:p>
          <a:p>
            <a:pPr marL="390962" indent="-336114" defTabSz="914140" fontAlgn="base">
              <a:spcBef>
                <a:spcPts val="600"/>
              </a:spcBef>
              <a:spcAft>
                <a:spcPts val="600"/>
              </a:spcAft>
              <a:buSzPct val="100000"/>
              <a:buFont typeface="Arial" panose="020B0604020202020204" pitchFamily="34" charset="0"/>
              <a:buChar char="•"/>
              <a:tabLst>
                <a:tab pos="658180" algn="l"/>
              </a:tabLst>
              <a:defRPr/>
            </a:pPr>
            <a:r>
              <a:rPr lang="en-GB" sz="2353" kern="0" dirty="0">
                <a:solidFill>
                  <a:schemeClr val="tx1"/>
                </a:solidFill>
                <a:latin typeface="+mj-lt"/>
                <a:ea typeface="Segoe UI" pitchFamily="34" charset="0"/>
                <a:cs typeface="Segoe UI" pitchFamily="34" charset="0"/>
              </a:rPr>
              <a:t>Blocks are distributed across multiple data nodes in the backend storage system</a:t>
            </a:r>
          </a:p>
          <a:p>
            <a:pPr marL="390962" indent="-336114" defTabSz="914140" fontAlgn="base">
              <a:spcBef>
                <a:spcPts val="600"/>
              </a:spcBef>
              <a:spcAft>
                <a:spcPts val="600"/>
              </a:spcAft>
              <a:buSzPct val="100000"/>
              <a:buFont typeface="Arial" panose="020B0604020202020204" pitchFamily="34" charset="0"/>
              <a:buChar char="•"/>
              <a:tabLst>
                <a:tab pos="658180" algn="l"/>
              </a:tabLst>
              <a:defRPr/>
            </a:pPr>
            <a:r>
              <a:rPr lang="en-GB" sz="2353" kern="0" dirty="0">
                <a:solidFill>
                  <a:schemeClr val="tx1"/>
                </a:solidFill>
                <a:latin typeface="+mj-lt"/>
                <a:ea typeface="Segoe UI" pitchFamily="34" charset="0"/>
                <a:cs typeface="Segoe UI" pitchFamily="34" charset="0"/>
              </a:rPr>
              <a:t>With sufficient number of backend storage data nodes, files of any size can be stored</a:t>
            </a:r>
          </a:p>
          <a:p>
            <a:pPr marL="390962" indent="-336114" defTabSz="914140" fontAlgn="base">
              <a:spcBef>
                <a:spcPts val="600"/>
              </a:spcBef>
              <a:spcAft>
                <a:spcPts val="600"/>
              </a:spcAft>
              <a:buSzPct val="100000"/>
              <a:buFont typeface="Arial" panose="020B0604020202020204" pitchFamily="34" charset="0"/>
              <a:buChar char="•"/>
              <a:tabLst>
                <a:tab pos="658180" algn="l"/>
              </a:tabLst>
              <a:defRPr/>
            </a:pPr>
            <a:r>
              <a:rPr lang="en-GB" sz="2353" kern="0" dirty="0">
                <a:solidFill>
                  <a:schemeClr val="tx1"/>
                </a:solidFill>
                <a:latin typeface="+mj-lt"/>
                <a:ea typeface="Segoe UI" pitchFamily="34" charset="0"/>
                <a:cs typeface="Segoe UI" pitchFamily="34" charset="0"/>
              </a:rPr>
              <a:t>Backend storage runs in the Azure cloud which has virtually unlimited resources</a:t>
            </a:r>
          </a:p>
          <a:p>
            <a:pPr marL="390962" indent="-336114" defTabSz="914140" fontAlgn="base">
              <a:spcBef>
                <a:spcPts val="600"/>
              </a:spcBef>
              <a:spcAft>
                <a:spcPts val="600"/>
              </a:spcAft>
              <a:buSzPct val="100000"/>
              <a:buFont typeface="Arial" panose="020B0604020202020204" pitchFamily="34" charset="0"/>
              <a:buChar char="•"/>
              <a:tabLst>
                <a:tab pos="658180" algn="l"/>
              </a:tabLst>
              <a:defRPr/>
            </a:pPr>
            <a:r>
              <a:rPr lang="en-GB" sz="2353" kern="0" dirty="0">
                <a:solidFill>
                  <a:schemeClr val="tx1"/>
                </a:solidFill>
                <a:latin typeface="+mj-lt"/>
                <a:ea typeface="Segoe UI" pitchFamily="34" charset="0"/>
                <a:cs typeface="Segoe UI" pitchFamily="34" charset="0"/>
              </a:rPr>
              <a:t>Metadata is stored about each file</a:t>
            </a:r>
            <a:br>
              <a:rPr lang="en-GB" sz="2353" kern="0" dirty="0">
                <a:solidFill>
                  <a:schemeClr val="tx1"/>
                </a:solidFill>
                <a:latin typeface="+mj-lt"/>
                <a:ea typeface="Segoe UI" pitchFamily="34" charset="0"/>
                <a:cs typeface="Segoe UI" pitchFamily="34" charset="0"/>
              </a:rPr>
            </a:br>
            <a:r>
              <a:rPr lang="en-GB" sz="2353" kern="0" dirty="0">
                <a:solidFill>
                  <a:schemeClr val="tx1"/>
                </a:solidFill>
                <a:latin typeface="+mj-lt"/>
                <a:ea typeface="Segoe UI" pitchFamily="34" charset="0"/>
                <a:cs typeface="Segoe UI" pitchFamily="34" charset="0"/>
              </a:rPr>
              <a:t>No limit to metadata either.</a:t>
            </a:r>
          </a:p>
        </p:txBody>
      </p:sp>
      <p:grpSp>
        <p:nvGrpSpPr>
          <p:cNvPr id="7" name="Group 6"/>
          <p:cNvGrpSpPr/>
          <p:nvPr/>
        </p:nvGrpSpPr>
        <p:grpSpPr>
          <a:xfrm>
            <a:off x="7176237" y="2251923"/>
            <a:ext cx="3538882" cy="1071412"/>
            <a:chOff x="7176390" y="2251587"/>
            <a:chExt cx="3539384" cy="1071716"/>
          </a:xfrm>
        </p:grpSpPr>
        <p:sp>
          <p:nvSpPr>
            <p:cNvPr id="69" name="Rectangle 68"/>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t" anchorCtr="0" compatLnSpc="1">
              <a:prstTxWarp prst="textNoShape">
                <a:avLst/>
              </a:prstTxWarp>
              <a:noAutofit/>
            </a:bodyPr>
            <a:lstStyle/>
            <a:p>
              <a:pPr algn="ctr" defTabSz="914140">
                <a:lnSpc>
                  <a:spcPct val="90000"/>
                </a:lnSpc>
                <a:spcAft>
                  <a:spcPts val="600"/>
                </a:spcAft>
                <a:defRPr/>
              </a:pPr>
              <a:r>
                <a:rPr lang="en-US" sz="1568" kern="0" dirty="0">
                  <a:solidFill>
                    <a:sysClr val="windowText" lastClr="000000"/>
                  </a:solidFill>
                  <a:latin typeface="+mj-lt"/>
                </a:rPr>
                <a:t>Azure Data Lake Store file</a:t>
              </a:r>
            </a:p>
          </p:txBody>
        </p:sp>
        <p:sp>
          <p:nvSpPr>
            <p:cNvPr id="73" name="TextBox 72"/>
            <p:cNvSpPr txBox="1"/>
            <p:nvPr/>
          </p:nvSpPr>
          <p:spPr>
            <a:xfrm>
              <a:off x="9433326" y="2894176"/>
              <a:ext cx="94578" cy="153964"/>
            </a:xfrm>
            <a:prstGeom prst="rect">
              <a:avLst/>
            </a:prstGeom>
            <a:noFill/>
            <a:ln>
              <a:noFill/>
            </a:ln>
          </p:spPr>
          <p:txBody>
            <a:bodyPr wrap="none" lIns="0" tIns="0" rIns="0" bIns="0" rtlCol="0">
              <a:noAutofit/>
            </a:bodyPr>
            <a:lstStyle/>
            <a:p>
              <a:pPr defTabSz="932475">
                <a:lnSpc>
                  <a:spcPct val="90000"/>
                </a:lnSpc>
                <a:spcAft>
                  <a:spcPts val="600"/>
                </a:spcAft>
                <a:defRPr/>
              </a:pPr>
              <a:r>
                <a:rPr lang="en-US" sz="980" kern="0" dirty="0">
                  <a:solidFill>
                    <a:sysClr val="windowText" lastClr="000000"/>
                  </a:solidFill>
                  <a:latin typeface="+mj-lt"/>
                </a:rPr>
                <a:t>…</a:t>
              </a:r>
            </a:p>
          </p:txBody>
        </p:sp>
        <p:grpSp>
          <p:nvGrpSpPr>
            <p:cNvPr id="6" name="Group 5"/>
            <p:cNvGrpSpPr/>
            <p:nvPr/>
          </p:nvGrpSpPr>
          <p:grpSpPr>
            <a:xfrm>
              <a:off x="7323223" y="2668529"/>
              <a:ext cx="813348" cy="585287"/>
              <a:chOff x="7230343" y="2865889"/>
              <a:chExt cx="565425" cy="406881"/>
            </a:xfrm>
          </p:grpSpPr>
          <p:pic>
            <p:nvPicPr>
              <p:cNvPr id="44" name="Picture 2" descr="\\MAGNUM\Projects\Microsoft\Cloud Power FY12\Design\ICONS_PNG\Server.png"/>
              <p:cNvPicPr>
                <a:picLocks noChangeAspect="1" noChangeArrowheads="1"/>
              </p:cNvPicPr>
              <p:nvPr/>
            </p:nvPicPr>
            <p:blipFill rotWithShape="1">
              <a:blip r:embed="rId3" cstate="print">
                <a:lum bright="100000"/>
              </a:blip>
              <a:srcRect l="19080" t="53857" r="18421" b="10243"/>
              <a:stretch/>
            </p:blipFill>
            <p:spPr bwMode="auto">
              <a:xfrm>
                <a:off x="7230343" y="2947987"/>
                <a:ext cx="565425" cy="324783"/>
              </a:xfrm>
              <a:prstGeom prst="rect">
                <a:avLst/>
              </a:prstGeom>
              <a:noFill/>
            </p:spPr>
          </p:pic>
          <p:sp>
            <p:nvSpPr>
              <p:cNvPr id="2" name="Rectangle 1"/>
              <p:cNvSpPr/>
              <p:nvPr/>
            </p:nvSpPr>
            <p:spPr>
              <a:xfrm>
                <a:off x="7261486" y="3017337"/>
                <a:ext cx="425309" cy="137348"/>
              </a:xfrm>
              <a:prstGeom prst="rect">
                <a:avLst/>
              </a:prstGeom>
              <a:solidFill>
                <a:schemeClr val="bg1"/>
              </a:solidFill>
            </p:spPr>
            <p:txBody>
              <a:bodyPr wrap="square" lIns="0" tIns="0" rIns="0" bIns="0">
                <a:no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1 </a:t>
                </a:r>
              </a:p>
            </p:txBody>
          </p:sp>
          <p:pic>
            <p:nvPicPr>
              <p:cNvPr id="78" name="Picture 2" descr="\\MAGNUM\Projects\Microsoft\Cloud Power FY12\Design\ICONS_PNG\Server.png"/>
              <p:cNvPicPr>
                <a:picLocks noChangeArrowheads="1"/>
              </p:cNvPicPr>
              <p:nvPr/>
            </p:nvPicPr>
            <p:blipFill rotWithShape="1">
              <a:blip r:embed="rId3" cstate="print">
                <a:lum bright="100000"/>
              </a:blip>
              <a:srcRect l="19080" t="11111" r="18421" b="73453"/>
              <a:stretch/>
            </p:blipFill>
            <p:spPr bwMode="auto">
              <a:xfrm>
                <a:off x="7235105" y="2865889"/>
                <a:ext cx="557784" cy="135502"/>
              </a:xfrm>
              <a:prstGeom prst="rect">
                <a:avLst/>
              </a:prstGeom>
              <a:noFill/>
            </p:spPr>
          </p:pic>
        </p:grpSp>
        <p:grpSp>
          <p:nvGrpSpPr>
            <p:cNvPr id="79" name="Group 78"/>
            <p:cNvGrpSpPr/>
            <p:nvPr/>
          </p:nvGrpSpPr>
          <p:grpSpPr>
            <a:xfrm>
              <a:off x="8368499" y="2668529"/>
              <a:ext cx="813348" cy="585287"/>
              <a:chOff x="7230343" y="2865889"/>
              <a:chExt cx="565425" cy="406881"/>
            </a:xfrm>
          </p:grpSpPr>
          <p:pic>
            <p:nvPicPr>
              <p:cNvPr id="81" name="Picture 2" descr="\\MAGNUM\Projects\Microsoft\Cloud Power FY12\Design\ICONS_PNG\Server.png"/>
              <p:cNvPicPr>
                <a:picLocks noChangeAspect="1" noChangeArrowheads="1"/>
              </p:cNvPicPr>
              <p:nvPr/>
            </p:nvPicPr>
            <p:blipFill rotWithShape="1">
              <a:blip r:embed="rId3" cstate="print">
                <a:lum bright="100000"/>
              </a:blip>
              <a:srcRect l="19080" t="53857" r="18421" b="10243"/>
              <a:stretch/>
            </p:blipFill>
            <p:spPr bwMode="auto">
              <a:xfrm>
                <a:off x="7230343" y="2947987"/>
                <a:ext cx="565425" cy="324783"/>
              </a:xfrm>
              <a:prstGeom prst="rect">
                <a:avLst/>
              </a:prstGeom>
              <a:noFill/>
            </p:spPr>
          </p:pic>
          <p:sp>
            <p:nvSpPr>
              <p:cNvPr id="82" name="Rectangle 81"/>
              <p:cNvSpPr/>
              <p:nvPr/>
            </p:nvSpPr>
            <p:spPr>
              <a:xfrm>
                <a:off x="7261486" y="3017338"/>
                <a:ext cx="425309" cy="137348"/>
              </a:xfrm>
              <a:prstGeom prst="rect">
                <a:avLst/>
              </a:prstGeom>
              <a:solidFill>
                <a:schemeClr val="bg1"/>
              </a:solidFill>
            </p:spPr>
            <p:txBody>
              <a:bodyPr wrap="square" lIns="0" tIns="0" rIns="0" bIns="0">
                <a:no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2 </a:t>
                </a:r>
              </a:p>
            </p:txBody>
          </p:sp>
          <p:pic>
            <p:nvPicPr>
              <p:cNvPr id="83" name="Picture 2" descr="\\MAGNUM\Projects\Microsoft\Cloud Power FY12\Design\ICONS_PNG\Server.png"/>
              <p:cNvPicPr>
                <a:picLocks noChangeArrowheads="1"/>
              </p:cNvPicPr>
              <p:nvPr/>
            </p:nvPicPr>
            <p:blipFill rotWithShape="1">
              <a:blip r:embed="rId3" cstate="print">
                <a:lum bright="100000"/>
              </a:blip>
              <a:srcRect l="19080" t="11111" r="18421" b="73453"/>
              <a:stretch/>
            </p:blipFill>
            <p:spPr bwMode="auto">
              <a:xfrm>
                <a:off x="7235107" y="2865889"/>
                <a:ext cx="557784" cy="135502"/>
              </a:xfrm>
              <a:prstGeom prst="rect">
                <a:avLst/>
              </a:prstGeom>
              <a:noFill/>
            </p:spPr>
          </p:pic>
        </p:grpSp>
        <p:grpSp>
          <p:nvGrpSpPr>
            <p:cNvPr id="84" name="Group 83"/>
            <p:cNvGrpSpPr/>
            <p:nvPr/>
          </p:nvGrpSpPr>
          <p:grpSpPr>
            <a:xfrm>
              <a:off x="9715165" y="2668529"/>
              <a:ext cx="813348" cy="585287"/>
              <a:chOff x="7230343" y="2865889"/>
              <a:chExt cx="565425" cy="406881"/>
            </a:xfrm>
          </p:grpSpPr>
          <p:pic>
            <p:nvPicPr>
              <p:cNvPr id="85" name="Picture 2" descr="\\MAGNUM\Projects\Microsoft\Cloud Power FY12\Design\ICONS_PNG\Server.png"/>
              <p:cNvPicPr>
                <a:picLocks noChangeAspect="1" noChangeArrowheads="1"/>
              </p:cNvPicPr>
              <p:nvPr/>
            </p:nvPicPr>
            <p:blipFill rotWithShape="1">
              <a:blip r:embed="rId3"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3" cstate="print">
                <a:lum bright="100000"/>
              </a:blip>
              <a:srcRect l="19080" t="11111" r="18421" b="73453"/>
              <a:stretch/>
            </p:blipFill>
            <p:spPr bwMode="auto">
              <a:xfrm>
                <a:off x="7235105" y="2865889"/>
                <a:ext cx="557784" cy="135502"/>
              </a:xfrm>
              <a:prstGeom prst="rect">
                <a:avLst/>
              </a:prstGeom>
              <a:noFill/>
            </p:spPr>
          </p:pic>
        </p:grpSp>
      </p:grpSp>
      <p:grpSp>
        <p:nvGrpSpPr>
          <p:cNvPr id="9" name="Group 8"/>
          <p:cNvGrpSpPr/>
          <p:nvPr/>
        </p:nvGrpSpPr>
        <p:grpSpPr>
          <a:xfrm>
            <a:off x="6243838" y="3755830"/>
            <a:ext cx="5403683" cy="1605457"/>
            <a:chOff x="6243858" y="3755923"/>
            <a:chExt cx="5404449" cy="1605912"/>
          </a:xfrm>
        </p:grpSpPr>
        <p:sp>
          <p:nvSpPr>
            <p:cNvPr id="19" name="Rectangle 18"/>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13" rIns="0" bIns="45713" numCol="1" rtlCol="0" anchor="b" anchorCtr="0" compatLnSpc="1">
              <a:prstTxWarp prst="textNoShape">
                <a:avLst/>
              </a:prstTxWarp>
              <a:noAutofit/>
            </a:bodyPr>
            <a:lstStyle/>
            <a:p>
              <a:pPr algn="ctr" defTabSz="932206" fontAlgn="base">
                <a:spcBef>
                  <a:spcPct val="0"/>
                </a:spcBef>
                <a:spcAft>
                  <a:spcPct val="0"/>
                </a:spcAft>
                <a:defRPr/>
              </a:pPr>
              <a:r>
                <a:rPr lang="en-US" sz="1176" kern="0" dirty="0">
                  <a:solidFill>
                    <a:sysClr val="windowText" lastClr="000000"/>
                  </a:solidFill>
                  <a:latin typeface="+mj-lt"/>
                </a:rPr>
                <a:t>Backend Storage</a:t>
              </a:r>
            </a:p>
          </p:txBody>
        </p:sp>
        <p:sp>
          <p:nvSpPr>
            <p:cNvPr id="21" name="Rectangle 20"/>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sp>
          <p:nvSpPr>
            <p:cNvPr id="23" name="Rectangle 22"/>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sp>
          <p:nvSpPr>
            <p:cNvPr id="25" name="Rectangle 24"/>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sp>
          <p:nvSpPr>
            <p:cNvPr id="27" name="Rectangle 26"/>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sp>
          <p:nvSpPr>
            <p:cNvPr id="29" name="Rectangle 28"/>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sp>
          <p:nvSpPr>
            <p:cNvPr id="31" name="Rectangle 30"/>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grpSp>
          <p:nvGrpSpPr>
            <p:cNvPr id="68" name="Group 67"/>
            <p:cNvGrpSpPr/>
            <p:nvPr/>
          </p:nvGrpSpPr>
          <p:grpSpPr>
            <a:xfrm>
              <a:off x="6468946" y="4012744"/>
              <a:ext cx="565425" cy="711494"/>
              <a:chOff x="7196823" y="2632752"/>
              <a:chExt cx="565425" cy="711494"/>
            </a:xfrm>
          </p:grpSpPr>
          <p:pic>
            <p:nvPicPr>
              <p:cNvPr id="74"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76" name="Rectangle 75"/>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nvGrpSpPr>
            <p:cNvPr id="93" name="Group 92"/>
            <p:cNvGrpSpPr/>
            <p:nvPr/>
          </p:nvGrpSpPr>
          <p:grpSpPr>
            <a:xfrm>
              <a:off x="7339461" y="4012744"/>
              <a:ext cx="565425" cy="711494"/>
              <a:chOff x="7196823" y="2632752"/>
              <a:chExt cx="565425" cy="711494"/>
            </a:xfrm>
          </p:grpSpPr>
          <p:pic>
            <p:nvPicPr>
              <p:cNvPr id="94"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95" name="Rectangle 94"/>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nvGrpSpPr>
            <p:cNvPr id="96" name="Group 95"/>
            <p:cNvGrpSpPr/>
            <p:nvPr/>
          </p:nvGrpSpPr>
          <p:grpSpPr>
            <a:xfrm>
              <a:off x="8204759" y="4012744"/>
              <a:ext cx="565425" cy="711494"/>
              <a:chOff x="7196823" y="2632752"/>
              <a:chExt cx="565425" cy="711494"/>
            </a:xfrm>
          </p:grpSpPr>
          <p:pic>
            <p:nvPicPr>
              <p:cNvPr id="97"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98" name="Rectangle 97"/>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nvGrpSpPr>
            <p:cNvPr id="99" name="Group 98"/>
            <p:cNvGrpSpPr/>
            <p:nvPr/>
          </p:nvGrpSpPr>
          <p:grpSpPr>
            <a:xfrm>
              <a:off x="9116764" y="4012744"/>
              <a:ext cx="565425" cy="711494"/>
              <a:chOff x="7196823" y="2632752"/>
              <a:chExt cx="565425" cy="711494"/>
            </a:xfrm>
          </p:grpSpPr>
          <p:pic>
            <p:nvPicPr>
              <p:cNvPr id="100"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101" name="Rectangle 100"/>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nvGrpSpPr>
            <p:cNvPr id="102" name="Group 101"/>
            <p:cNvGrpSpPr/>
            <p:nvPr/>
          </p:nvGrpSpPr>
          <p:grpSpPr>
            <a:xfrm>
              <a:off x="9982062" y="4012744"/>
              <a:ext cx="565425" cy="711494"/>
              <a:chOff x="7196823" y="2632752"/>
              <a:chExt cx="565425" cy="711494"/>
            </a:xfrm>
          </p:grpSpPr>
          <p:pic>
            <p:nvPicPr>
              <p:cNvPr id="103"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104" name="Rectangle 103"/>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10837855" y="4012744"/>
              <a:ext cx="565425" cy="711494"/>
              <a:chOff x="7196823" y="2632752"/>
              <a:chExt cx="565425" cy="711494"/>
            </a:xfrm>
          </p:grpSpPr>
          <p:pic>
            <p:nvPicPr>
              <p:cNvPr id="106"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107" name="Rectangle 106"/>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grpSp>
        <p:nvGrpSpPr>
          <p:cNvPr id="10" name="Group 9"/>
          <p:cNvGrpSpPr/>
          <p:nvPr/>
        </p:nvGrpSpPr>
        <p:grpSpPr>
          <a:xfrm>
            <a:off x="6751567" y="3323334"/>
            <a:ext cx="4377793" cy="550950"/>
            <a:chOff x="6751659" y="3323303"/>
            <a:chExt cx="4378414" cy="551106"/>
          </a:xfrm>
        </p:grpSpPr>
        <p:cxnSp>
          <p:nvCxnSpPr>
            <p:cNvPr id="80" name="Straight Arrow Connector 79"/>
            <p:cNvCxnSpPr>
              <a:endCxn id="31"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1" idx="0"/>
              <a:endCxn id="29"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8119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0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2500"/>
                            </p:stCondLst>
                            <p:childTnLst>
                              <p:par>
                                <p:cTn id="9" presetID="22" presetClass="entr" presetSubtype="8"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wipe(left)">
                                      <p:cBhvr>
                                        <p:cTn id="11" dur="1000"/>
                                        <p:tgtEl>
                                          <p:spTgt spid="12">
                                            <p:txEl>
                                              <p:pRg st="0" end="0"/>
                                            </p:txEl>
                                          </p:spTgt>
                                        </p:tgtEl>
                                      </p:cBhvr>
                                    </p:animEffect>
                                  </p:childTnLst>
                                </p:cTn>
                              </p:par>
                            </p:childTnLst>
                          </p:cTn>
                        </p:par>
                        <p:par>
                          <p:cTn id="12" fill="hold">
                            <p:stCondLst>
                              <p:cond delay="3500"/>
                            </p:stCondLst>
                            <p:childTnLst>
                              <p:par>
                                <p:cTn id="13" presetID="22" presetClass="entr" presetSubtype="8" fill="hold" nodeType="after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wipe(left)">
                                      <p:cBhvr>
                                        <p:cTn id="15" dur="1000"/>
                                        <p:tgtEl>
                                          <p:spTgt spid="12">
                                            <p:txEl>
                                              <p:pRg st="1" end="1"/>
                                            </p:txEl>
                                          </p:spTgt>
                                        </p:tgtEl>
                                      </p:cBhvr>
                                    </p:animEffect>
                                  </p:childTnLst>
                                </p:cTn>
                              </p:par>
                            </p:childTnLst>
                          </p:cTn>
                        </p:par>
                        <p:par>
                          <p:cTn id="16" fill="hold">
                            <p:stCondLst>
                              <p:cond delay="4500"/>
                            </p:stCondLst>
                            <p:childTnLst>
                              <p:par>
                                <p:cTn id="17" presetID="22" presetClass="entr" presetSubtype="8" fill="hold" nodeType="after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wipe(left)">
                                      <p:cBhvr>
                                        <p:cTn id="19" dur="1000"/>
                                        <p:tgtEl>
                                          <p:spTgt spid="12">
                                            <p:txEl>
                                              <p:pRg st="2" end="2"/>
                                            </p:txEl>
                                          </p:spTgt>
                                        </p:tgtEl>
                                      </p:cBhvr>
                                    </p:animEffect>
                                  </p:childTnLst>
                                </p:cTn>
                              </p:par>
                            </p:childTnLst>
                          </p:cTn>
                        </p:par>
                        <p:par>
                          <p:cTn id="20" fill="hold">
                            <p:stCondLst>
                              <p:cond delay="5500"/>
                            </p:stCondLst>
                            <p:childTnLst>
                              <p:par>
                                <p:cTn id="21" presetID="22" presetClass="entr" presetSubtype="8" fill="hold" nodeType="after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wipe(left)">
                                      <p:cBhvr>
                                        <p:cTn id="23" dur="1000"/>
                                        <p:tgtEl>
                                          <p:spTgt spid="12">
                                            <p:txEl>
                                              <p:pRg st="3" end="3"/>
                                            </p:txEl>
                                          </p:spTgt>
                                        </p:tgtEl>
                                      </p:cBhvr>
                                    </p:animEffect>
                                  </p:childTnLst>
                                </p:cTn>
                              </p:par>
                            </p:childTnLst>
                          </p:cTn>
                        </p:par>
                        <p:par>
                          <p:cTn id="24" fill="hold">
                            <p:stCondLst>
                              <p:cond delay="6500"/>
                            </p:stCondLst>
                            <p:childTnLst>
                              <p:par>
                                <p:cTn id="25" presetID="22" presetClass="entr" presetSubtype="8" fill="hold" nodeType="after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1000"/>
                                        <p:tgtEl>
                                          <p:spTgt spid="12">
                                            <p:txEl>
                                              <p:pRg st="4" end="4"/>
                                            </p:txEl>
                                          </p:spTgt>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8000"/>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85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05" dirty="0">
                <a:solidFill>
                  <a:schemeClr val="tx1"/>
                </a:solidFill>
              </a:rPr>
              <a:t>Massive throughput</a:t>
            </a:r>
          </a:p>
        </p:txBody>
      </p:sp>
      <p:sp>
        <p:nvSpPr>
          <p:cNvPr id="5" name="Slide Number Placeholder 4"/>
          <p:cNvSpPr>
            <a:spLocks noGrp="1"/>
          </p:cNvSpPr>
          <p:nvPr>
            <p:ph type="sldNum" sz="quarter" idx="4"/>
          </p:nvPr>
        </p:nvSpPr>
        <p:spPr/>
        <p:txBody>
          <a:bodyPr/>
          <a:lstStyle/>
          <a:p>
            <a:pPr defTabSz="914140">
              <a:defRPr/>
            </a:pPr>
            <a:fld id="{F8A0AC42-AA1D-4944-8D96-660DE70C7E1B}" type="slidenum">
              <a:rPr lang="en-US" sz="1765" kern="0">
                <a:solidFill>
                  <a:schemeClr val="tx1"/>
                </a:solidFill>
                <a:latin typeface="+mj-lt"/>
              </a:rPr>
              <a:pPr defTabSz="914140">
                <a:defRPr/>
              </a:pPr>
              <a:t>67</a:t>
            </a:fld>
            <a:endParaRPr lang="en-US" sz="1765" kern="0" dirty="0">
              <a:solidFill>
                <a:schemeClr val="tx1"/>
              </a:solidFill>
              <a:latin typeface="+mj-lt"/>
            </a:endParaRPr>
          </a:p>
        </p:txBody>
      </p:sp>
      <p:sp>
        <p:nvSpPr>
          <p:cNvPr id="12" name="Rectangle 11"/>
          <p:cNvSpPr/>
          <p:nvPr/>
        </p:nvSpPr>
        <p:spPr bwMode="auto">
          <a:xfrm>
            <a:off x="866" y="1282674"/>
            <a:ext cx="12190271" cy="4857476"/>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89" tIns="457112" rIns="5759609" bIns="91423" numCol="1" spcCol="0" rtlCol="0" fromWordArt="0" anchor="t" anchorCtr="0" forceAA="0" compatLnSpc="1">
            <a:prstTxWarp prst="textNoShape">
              <a:avLst/>
            </a:prstTxWarp>
            <a:noAutofit/>
          </a:bodyPr>
          <a:lstStyle/>
          <a:p>
            <a:pPr marL="347373" indent="-292524" defTabSz="914140" fontAlgn="base">
              <a:spcBef>
                <a:spcPts val="600"/>
              </a:spcBef>
              <a:spcAft>
                <a:spcPts val="600"/>
              </a:spcAft>
              <a:buClr>
                <a:srgbClr val="50B347"/>
              </a:buClr>
              <a:buSzPct val="100000"/>
              <a:buBlip>
                <a:blip r:embed="rId3"/>
              </a:buBlip>
              <a:tabLst>
                <a:tab pos="658180" algn="l"/>
              </a:tabLst>
              <a:defRPr/>
            </a:pPr>
            <a:endParaRPr lang="en-GB" sz="2157" kern="0" dirty="0">
              <a:solidFill>
                <a:schemeClr val="tx1"/>
              </a:solidFill>
              <a:latin typeface="+mj-lt"/>
              <a:ea typeface="Segoe UI" pitchFamily="34" charset="0"/>
              <a:cs typeface="Segoe UI" pitchFamily="34" charset="0"/>
            </a:endParaRPr>
          </a:p>
          <a:p>
            <a:pPr marL="390962" indent="-336114" defTabSz="914140" fontAlgn="base">
              <a:spcBef>
                <a:spcPts val="600"/>
              </a:spcBef>
              <a:spcAft>
                <a:spcPts val="600"/>
              </a:spcAft>
              <a:buSzPct val="100000"/>
              <a:buFont typeface="Arial" panose="020B0604020202020204" pitchFamily="34" charset="0"/>
              <a:buChar char="•"/>
              <a:tabLst>
                <a:tab pos="658180" algn="l"/>
              </a:tabLst>
              <a:defRPr/>
            </a:pPr>
            <a:r>
              <a:rPr lang="en-GB" sz="2353" kern="0" dirty="0">
                <a:solidFill>
                  <a:schemeClr val="tx1"/>
                </a:solidFill>
                <a:latin typeface="+mj-lt"/>
                <a:ea typeface="Segoe UI" pitchFamily="34" charset="0"/>
                <a:cs typeface="Segoe UI" pitchFamily="34" charset="0"/>
              </a:rPr>
              <a:t>Through read parallelism ADL Store provides massive throughput</a:t>
            </a:r>
          </a:p>
          <a:p>
            <a:pPr marL="390962" indent="-336114" defTabSz="914140" fontAlgn="base">
              <a:spcBef>
                <a:spcPts val="600"/>
              </a:spcBef>
              <a:spcAft>
                <a:spcPts val="600"/>
              </a:spcAft>
              <a:buSzPct val="100000"/>
              <a:buFont typeface="Arial" panose="020B0604020202020204" pitchFamily="34" charset="0"/>
              <a:buChar char="•"/>
              <a:tabLst>
                <a:tab pos="658180" algn="l"/>
              </a:tabLst>
              <a:defRPr/>
            </a:pPr>
            <a:r>
              <a:rPr lang="en-GB" sz="2353" kern="0" dirty="0">
                <a:solidFill>
                  <a:schemeClr val="tx1"/>
                </a:solidFill>
                <a:latin typeface="+mj-lt"/>
                <a:ea typeface="Segoe UI" pitchFamily="34" charset="0"/>
                <a:cs typeface="Segoe UI" pitchFamily="34" charset="0"/>
              </a:rPr>
              <a:t>Each read operation on a ADL Store file results in multiple read operations executed in parallel against the backend storage data nodes</a:t>
            </a:r>
          </a:p>
          <a:p>
            <a:pPr marL="54849" defTabSz="914140" fontAlgn="base">
              <a:spcBef>
                <a:spcPts val="600"/>
              </a:spcBef>
              <a:spcAft>
                <a:spcPts val="600"/>
              </a:spcAft>
              <a:buClr>
                <a:srgbClr val="50B347"/>
              </a:buClr>
              <a:buSzPct val="100000"/>
              <a:tabLst>
                <a:tab pos="658180" algn="l"/>
              </a:tabLst>
              <a:defRPr/>
            </a:pPr>
            <a:endParaRPr lang="en-GB" sz="2157" kern="0" dirty="0">
              <a:solidFill>
                <a:schemeClr val="tx1"/>
              </a:solidFill>
              <a:latin typeface="+mj-lt"/>
              <a:ea typeface="Segoe UI" pitchFamily="34" charset="0"/>
              <a:cs typeface="Segoe UI" pitchFamily="34" charset="0"/>
            </a:endParaRPr>
          </a:p>
        </p:txBody>
      </p:sp>
      <p:cxnSp>
        <p:nvCxnSpPr>
          <p:cNvPr id="52" name="Straight Connector 51"/>
          <p:cNvCxnSpPr/>
          <p:nvPr/>
        </p:nvCxnSpPr>
        <p:spPr>
          <a:xfrm>
            <a:off x="8945678" y="1879833"/>
            <a:ext cx="0" cy="372090"/>
          </a:xfrm>
          <a:prstGeom prst="line">
            <a:avLst/>
          </a:prstGeom>
          <a:ln w="19050">
            <a:solidFill>
              <a:schemeClr val="bg1">
                <a:lumMod val="50000"/>
              </a:schemeClr>
            </a:solidFill>
            <a:headEnd type="none"/>
            <a:tailEnd type="triangle" w="lg" len="med"/>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7984150" y="1528032"/>
            <a:ext cx="1923058" cy="271549"/>
          </a:xfrm>
          <a:prstGeom prst="rect">
            <a:avLst/>
          </a:prstGeom>
          <a:noFill/>
        </p:spPr>
        <p:txBody>
          <a:bodyPr wrap="square" lIns="0" tIns="0" rIns="0" bIns="0" rtlCol="0">
            <a:spAutoFit/>
          </a:bodyPr>
          <a:lstStyle/>
          <a:p>
            <a:pPr defTabSz="914140">
              <a:lnSpc>
                <a:spcPct val="90000"/>
              </a:lnSpc>
              <a:spcAft>
                <a:spcPts val="600"/>
              </a:spcAft>
              <a:defRPr/>
            </a:pPr>
            <a:r>
              <a:rPr lang="en-US" sz="1961" kern="0" dirty="0">
                <a:solidFill>
                  <a:sysClr val="windowText" lastClr="000000"/>
                </a:solidFill>
                <a:latin typeface="+mj-lt"/>
              </a:rPr>
              <a:t>Read operation</a:t>
            </a:r>
          </a:p>
        </p:txBody>
      </p:sp>
      <p:grpSp>
        <p:nvGrpSpPr>
          <p:cNvPr id="74" name="Group 73"/>
          <p:cNvGrpSpPr/>
          <p:nvPr/>
        </p:nvGrpSpPr>
        <p:grpSpPr>
          <a:xfrm>
            <a:off x="7176237" y="2251923"/>
            <a:ext cx="3538882" cy="1071412"/>
            <a:chOff x="7176390" y="2251587"/>
            <a:chExt cx="3539384" cy="1071716"/>
          </a:xfrm>
        </p:grpSpPr>
        <p:sp>
          <p:nvSpPr>
            <p:cNvPr id="76" name="Rectangle 75"/>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t" anchorCtr="0" compatLnSpc="1">
              <a:prstTxWarp prst="textNoShape">
                <a:avLst/>
              </a:prstTxWarp>
              <a:noAutofit/>
            </a:bodyPr>
            <a:lstStyle/>
            <a:p>
              <a:pPr algn="ctr" defTabSz="914140">
                <a:lnSpc>
                  <a:spcPct val="90000"/>
                </a:lnSpc>
                <a:spcAft>
                  <a:spcPts val="600"/>
                </a:spcAft>
                <a:defRPr/>
              </a:pPr>
              <a:r>
                <a:rPr lang="en-US" sz="1568" kern="0" dirty="0">
                  <a:solidFill>
                    <a:sysClr val="windowText" lastClr="000000"/>
                  </a:solidFill>
                  <a:latin typeface="+mj-lt"/>
                </a:rPr>
                <a:t>Azure Data Lake Store file</a:t>
              </a:r>
            </a:p>
          </p:txBody>
        </p:sp>
        <p:sp>
          <p:nvSpPr>
            <p:cNvPr id="78" name="TextBox 77"/>
            <p:cNvSpPr txBox="1"/>
            <p:nvPr/>
          </p:nvSpPr>
          <p:spPr>
            <a:xfrm>
              <a:off x="9433326" y="2894176"/>
              <a:ext cx="94578" cy="153964"/>
            </a:xfrm>
            <a:prstGeom prst="rect">
              <a:avLst/>
            </a:prstGeom>
            <a:noFill/>
            <a:ln>
              <a:noFill/>
            </a:ln>
          </p:spPr>
          <p:txBody>
            <a:bodyPr wrap="none" lIns="0" tIns="0" rIns="0" bIns="0" rtlCol="0">
              <a:noAutofit/>
            </a:bodyPr>
            <a:lstStyle/>
            <a:p>
              <a:pPr defTabSz="932475">
                <a:lnSpc>
                  <a:spcPct val="90000"/>
                </a:lnSpc>
                <a:spcAft>
                  <a:spcPts val="600"/>
                </a:spcAft>
                <a:defRPr/>
              </a:pPr>
              <a:r>
                <a:rPr lang="en-US" sz="980" kern="0" dirty="0">
                  <a:solidFill>
                    <a:sysClr val="windowText" lastClr="000000"/>
                  </a:solidFill>
                  <a:latin typeface="+mj-lt"/>
                </a:rPr>
                <a:t>…</a:t>
              </a:r>
            </a:p>
          </p:txBody>
        </p:sp>
        <p:grpSp>
          <p:nvGrpSpPr>
            <p:cNvPr id="79" name="Group 78"/>
            <p:cNvGrpSpPr/>
            <p:nvPr/>
          </p:nvGrpSpPr>
          <p:grpSpPr>
            <a:xfrm>
              <a:off x="7323223" y="2668529"/>
              <a:ext cx="813348" cy="585287"/>
              <a:chOff x="7230343" y="2865889"/>
              <a:chExt cx="565425" cy="406881"/>
            </a:xfrm>
          </p:grpSpPr>
          <p:pic>
            <p:nvPicPr>
              <p:cNvPr id="9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4" name="Rectangle 93"/>
              <p:cNvSpPr/>
              <p:nvPr/>
            </p:nvSpPr>
            <p:spPr>
              <a:xfrm>
                <a:off x="7261486" y="3017337"/>
                <a:ext cx="425309" cy="137348"/>
              </a:xfrm>
              <a:prstGeom prst="rect">
                <a:avLst/>
              </a:prstGeom>
              <a:solidFill>
                <a:schemeClr val="bg1"/>
              </a:solidFill>
            </p:spPr>
            <p:txBody>
              <a:bodyPr wrap="square" lIns="0" tIns="0" rIns="0" bIns="0">
                <a:no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1 </a:t>
                </a:r>
              </a:p>
            </p:txBody>
          </p:sp>
          <p:pic>
            <p:nvPicPr>
              <p:cNvPr id="9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nvGrpSpPr>
            <p:cNvPr id="81" name="Group 80"/>
            <p:cNvGrpSpPr/>
            <p:nvPr/>
          </p:nvGrpSpPr>
          <p:grpSpPr>
            <a:xfrm>
              <a:off x="8368499" y="2668529"/>
              <a:ext cx="813348" cy="585287"/>
              <a:chOff x="7230343" y="2865889"/>
              <a:chExt cx="565425" cy="406881"/>
            </a:xfrm>
          </p:grpSpPr>
          <p:pic>
            <p:nvPicPr>
              <p:cNvPr id="86"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7" y="2865889"/>
                <a:ext cx="557784" cy="135502"/>
              </a:xfrm>
              <a:prstGeom prst="rect">
                <a:avLst/>
              </a:prstGeom>
              <a:noFill/>
            </p:spPr>
          </p:pic>
        </p:grpSp>
        <p:grpSp>
          <p:nvGrpSpPr>
            <p:cNvPr id="82" name="Group 81"/>
            <p:cNvGrpSpPr/>
            <p:nvPr/>
          </p:nvGrpSpPr>
          <p:grpSpPr>
            <a:xfrm>
              <a:off x="9715165" y="2668529"/>
              <a:ext cx="813348" cy="585287"/>
              <a:chOff x="7230343" y="2865889"/>
              <a:chExt cx="565425" cy="406881"/>
            </a:xfrm>
          </p:grpSpPr>
          <p:pic>
            <p:nvPicPr>
              <p:cNvPr id="8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84" name="Rectangle 83"/>
              <p:cNvSpPr/>
              <p:nvPr/>
            </p:nvSpPr>
            <p:spPr>
              <a:xfrm>
                <a:off x="7261486" y="3017338"/>
                <a:ext cx="425309" cy="137348"/>
              </a:xfrm>
              <a:prstGeom prst="rect">
                <a:avLst/>
              </a:prstGeom>
              <a:solidFill>
                <a:schemeClr val="bg1"/>
              </a:solidFill>
            </p:spPr>
            <p:txBody>
              <a:bodyPr wrap="square" lIns="0" tIns="0" rIns="0" bIns="0">
                <a:no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2 </a:t>
                </a:r>
              </a:p>
            </p:txBody>
          </p:sp>
          <p:pic>
            <p:nvPicPr>
              <p:cNvPr id="8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grpSp>
        <p:nvGrpSpPr>
          <p:cNvPr id="96" name="Group 95"/>
          <p:cNvGrpSpPr/>
          <p:nvPr/>
        </p:nvGrpSpPr>
        <p:grpSpPr>
          <a:xfrm>
            <a:off x="6243838" y="3755830"/>
            <a:ext cx="5403683" cy="1605457"/>
            <a:chOff x="6243858" y="3755923"/>
            <a:chExt cx="5404449" cy="1605912"/>
          </a:xfrm>
        </p:grpSpPr>
        <p:sp>
          <p:nvSpPr>
            <p:cNvPr id="97" name="Rectangle 96"/>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13" rIns="0" bIns="45713" numCol="1" rtlCol="0" anchor="b" anchorCtr="0" compatLnSpc="1">
              <a:prstTxWarp prst="textNoShape">
                <a:avLst/>
              </a:prstTxWarp>
              <a:noAutofit/>
            </a:bodyPr>
            <a:lstStyle/>
            <a:p>
              <a:pPr algn="ctr" defTabSz="932206" fontAlgn="base">
                <a:spcBef>
                  <a:spcPct val="0"/>
                </a:spcBef>
                <a:spcAft>
                  <a:spcPct val="0"/>
                </a:spcAft>
                <a:defRPr/>
              </a:pPr>
              <a:r>
                <a:rPr lang="en-US" sz="1176" kern="0" dirty="0">
                  <a:solidFill>
                    <a:sysClr val="windowText" lastClr="000000"/>
                  </a:solidFill>
                  <a:latin typeface="+mj-lt"/>
                </a:rPr>
                <a:t>Backend storage</a:t>
              </a:r>
            </a:p>
          </p:txBody>
        </p:sp>
        <p:sp>
          <p:nvSpPr>
            <p:cNvPr id="98" name="Rectangle 97"/>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sp>
          <p:nvSpPr>
            <p:cNvPr id="99" name="Rectangle 98"/>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sp>
          <p:nvSpPr>
            <p:cNvPr id="100" name="Rectangle 99"/>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sp>
          <p:nvSpPr>
            <p:cNvPr id="101" name="Rectangle 100"/>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sp>
          <p:nvSpPr>
            <p:cNvPr id="102" name="Rectangle 101"/>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sp>
          <p:nvSpPr>
            <p:cNvPr id="103" name="Rectangle 102"/>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89630" tIns="44814" rIns="89630" bIns="44814" numCol="1" rtlCol="0" anchor="b" anchorCtr="0" compatLnSpc="1">
              <a:prstTxWarp prst="textNoShape">
                <a:avLst/>
              </a:prstTxWarp>
              <a:noAutofit/>
            </a:bodyPr>
            <a:lstStyle/>
            <a:p>
              <a:pPr algn="ctr" defTabSz="932475">
                <a:lnSpc>
                  <a:spcPct val="90000"/>
                </a:lnSpc>
                <a:spcAft>
                  <a:spcPts val="600"/>
                </a:spcAft>
                <a:defRPr/>
              </a:pPr>
              <a:r>
                <a:rPr lang="en-US" sz="784" kern="0" dirty="0">
                  <a:solidFill>
                    <a:sysClr val="windowText" lastClr="000000"/>
                  </a:solidFill>
                  <a:latin typeface="+mj-lt"/>
                </a:rPr>
                <a:t>Data node</a:t>
              </a:r>
            </a:p>
          </p:txBody>
        </p:sp>
        <p:grpSp>
          <p:nvGrpSpPr>
            <p:cNvPr id="104" name="Group 103"/>
            <p:cNvGrpSpPr/>
            <p:nvPr/>
          </p:nvGrpSpPr>
          <p:grpSpPr>
            <a:xfrm>
              <a:off x="6468946" y="4012744"/>
              <a:ext cx="565425" cy="711494"/>
              <a:chOff x="7196823" y="2632752"/>
              <a:chExt cx="565425" cy="711494"/>
            </a:xfrm>
          </p:grpSpPr>
          <p:pic>
            <p:nvPicPr>
              <p:cNvPr id="12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21" name="Rectangle 120"/>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7339461" y="4012744"/>
              <a:ext cx="565425" cy="711494"/>
              <a:chOff x="7196823" y="2632752"/>
              <a:chExt cx="565425" cy="711494"/>
            </a:xfrm>
          </p:grpSpPr>
          <p:pic>
            <p:nvPicPr>
              <p:cNvPr id="118"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9" name="Rectangle 118"/>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nvGrpSpPr>
            <p:cNvPr id="106" name="Group 105"/>
            <p:cNvGrpSpPr/>
            <p:nvPr/>
          </p:nvGrpSpPr>
          <p:grpSpPr>
            <a:xfrm>
              <a:off x="8204759" y="4012744"/>
              <a:ext cx="565425" cy="711494"/>
              <a:chOff x="7196823" y="2632752"/>
              <a:chExt cx="565425" cy="711494"/>
            </a:xfrm>
          </p:grpSpPr>
          <p:pic>
            <p:nvPicPr>
              <p:cNvPr id="116"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7" name="Rectangle 116"/>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nvGrpSpPr>
            <p:cNvPr id="107" name="Group 106"/>
            <p:cNvGrpSpPr/>
            <p:nvPr/>
          </p:nvGrpSpPr>
          <p:grpSpPr>
            <a:xfrm>
              <a:off x="9116764" y="4012744"/>
              <a:ext cx="565425" cy="711494"/>
              <a:chOff x="7196823" y="2632752"/>
              <a:chExt cx="565425" cy="711494"/>
            </a:xfrm>
          </p:grpSpPr>
          <p:pic>
            <p:nvPicPr>
              <p:cNvPr id="11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5" name="Rectangle 114"/>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nvGrpSpPr>
            <p:cNvPr id="108" name="Group 107"/>
            <p:cNvGrpSpPr/>
            <p:nvPr/>
          </p:nvGrpSpPr>
          <p:grpSpPr>
            <a:xfrm>
              <a:off x="9982062" y="4012744"/>
              <a:ext cx="565425" cy="711494"/>
              <a:chOff x="7196823" y="2632752"/>
              <a:chExt cx="565425" cy="711494"/>
            </a:xfrm>
          </p:grpSpPr>
          <p:pic>
            <p:nvPicPr>
              <p:cNvPr id="112"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3" name="Rectangle 112"/>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nvGrpSpPr>
            <p:cNvPr id="109" name="Group 108"/>
            <p:cNvGrpSpPr/>
            <p:nvPr/>
          </p:nvGrpSpPr>
          <p:grpSpPr>
            <a:xfrm>
              <a:off x="10837855" y="4012744"/>
              <a:ext cx="565425" cy="711494"/>
              <a:chOff x="7196823" y="2632752"/>
              <a:chExt cx="565425" cy="711494"/>
            </a:xfrm>
          </p:grpSpPr>
          <p:pic>
            <p:nvPicPr>
              <p:cNvPr id="11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1" name="Rectangle 110"/>
              <p:cNvSpPr/>
              <p:nvPr/>
            </p:nvSpPr>
            <p:spPr>
              <a:xfrm>
                <a:off x="7280415" y="3097550"/>
                <a:ext cx="295938" cy="122184"/>
              </a:xfrm>
              <a:prstGeom prst="rect">
                <a:avLst/>
              </a:prstGeom>
              <a:solidFill>
                <a:schemeClr val="bg1"/>
              </a:solidFill>
            </p:spPr>
            <p:txBody>
              <a:bodyPr wrap="square" lIns="0" tIns="0" rIns="0" bIns="0">
                <a:spAutoFit/>
              </a:bodyPr>
              <a:lstStyle/>
              <a:p>
                <a:pPr algn="ctr" defTabSz="932475">
                  <a:lnSpc>
                    <a:spcPct val="90000"/>
                  </a:lnSpc>
                  <a:spcAft>
                    <a:spcPts val="600"/>
                  </a:spcAft>
                  <a:defRPr/>
                </a:pPr>
                <a:r>
                  <a:rPr lang="en-US" sz="882" kern="0" dirty="0">
                    <a:solidFill>
                      <a:sysClr val="windowText" lastClr="000000"/>
                    </a:solidFill>
                    <a:latin typeface="+mj-lt"/>
                    <a:ea typeface="Arial Unicode MS" panose="020B0604020202020204" pitchFamily="34" charset="-128"/>
                    <a:cs typeface="Arial Unicode MS" panose="020B0604020202020204" pitchFamily="34" charset="-128"/>
                  </a:rPr>
                  <a:t>Block </a:t>
                </a:r>
              </a:p>
            </p:txBody>
          </p:sp>
        </p:grpSp>
      </p:grpSp>
      <p:grpSp>
        <p:nvGrpSpPr>
          <p:cNvPr id="122" name="Group 121"/>
          <p:cNvGrpSpPr/>
          <p:nvPr/>
        </p:nvGrpSpPr>
        <p:grpSpPr>
          <a:xfrm>
            <a:off x="6751567" y="3323334"/>
            <a:ext cx="4377793" cy="550950"/>
            <a:chOff x="6751659" y="3323303"/>
            <a:chExt cx="4378414" cy="551106"/>
          </a:xfrm>
        </p:grpSpPr>
        <p:cxnSp>
          <p:nvCxnSpPr>
            <p:cNvPr id="123" name="Straight Arrow Connector 122"/>
            <p:cNvCxnSpPr>
              <a:endCxn id="103"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98" idx="0"/>
              <a:endCxn id="102"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46591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75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3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4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250"/>
                                        <p:tgtEl>
                                          <p:spTgt spid="12">
                                            <p:txEl>
                                              <p:pRg st="2" end="2"/>
                                            </p:txEl>
                                          </p:spTgt>
                                        </p:tgtEl>
                                      </p:cBhvr>
                                    </p:animEffect>
                                  </p:childTnLst>
                                </p:cTn>
                              </p:par>
                            </p:childTnLst>
                          </p:cTn>
                        </p:par>
                        <p:par>
                          <p:cTn id="16" fill="hold">
                            <p:stCondLst>
                              <p:cond delay="5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6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250"/>
                                        <p:tgtEl>
                                          <p:spTgt spid="52"/>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6750"/>
                            </p:stCondLst>
                            <p:childTnLst>
                              <p:par>
                                <p:cTn id="29" presetID="22" presetClass="entr" presetSubtype="1"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up)">
                                      <p:cBhvr>
                                        <p:cTn id="31" dur="500"/>
                                        <p:tgtEl>
                                          <p:spTgt spid="122"/>
                                        </p:tgtEl>
                                      </p:cBhvr>
                                    </p:animEffect>
                                  </p:childTnLst>
                                </p:cTn>
                              </p:par>
                            </p:childTnLst>
                          </p:cTn>
                        </p:par>
                        <p:par>
                          <p:cTn id="32" fill="hold">
                            <p:stCondLst>
                              <p:cond delay="7250"/>
                            </p:stCondLst>
                            <p:childTnLst>
                              <p:par>
                                <p:cTn id="33" presetID="10" presetClass="entr" presetSubtype="0" fill="hold"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chemeClr val="tx1"/>
                </a:solidFill>
              </a:rPr>
              <a:t>HDFS-compatible</a:t>
            </a:r>
          </a:p>
        </p:txBody>
      </p:sp>
      <p:sp>
        <p:nvSpPr>
          <p:cNvPr id="4" name="Rectangle 3"/>
          <p:cNvSpPr/>
          <p:nvPr/>
        </p:nvSpPr>
        <p:spPr>
          <a:xfrm>
            <a:off x="434976" y="1114178"/>
            <a:ext cx="11322050" cy="923199"/>
          </a:xfrm>
          <a:prstGeom prst="rect">
            <a:avLst/>
          </a:prstGeom>
          <a:noFill/>
        </p:spPr>
        <p:txBody>
          <a:bodyPr wrap="square" lIns="0" tIns="91436" rIns="0" bIns="91436">
            <a:spAutoFit/>
          </a:bodyPr>
          <a:lstStyle/>
          <a:p>
            <a:pPr defTabSz="914314">
              <a:defRPr/>
            </a:pPr>
            <a:r>
              <a:rPr lang="en-US" sz="2353" kern="0" dirty="0">
                <a:solidFill>
                  <a:srgbClr val="50B347"/>
                </a:solidFill>
                <a:latin typeface="Segoe UI Light"/>
              </a:rPr>
              <a:t>With a WebHDFS endpoint Azure Data Lake Store is a Hadoop-compatible file system that integrates seamlessly with Azure HDInsight</a:t>
            </a:r>
          </a:p>
        </p:txBody>
      </p:sp>
      <p:grpSp>
        <p:nvGrpSpPr>
          <p:cNvPr id="3" name="Group 2"/>
          <p:cNvGrpSpPr/>
          <p:nvPr/>
        </p:nvGrpSpPr>
        <p:grpSpPr>
          <a:xfrm>
            <a:off x="452118" y="2142962"/>
            <a:ext cx="11304908" cy="694847"/>
            <a:chOff x="452117" y="2142779"/>
            <a:chExt cx="11304908" cy="694945"/>
          </a:xfrm>
        </p:grpSpPr>
        <p:sp>
          <p:nvSpPr>
            <p:cNvPr id="68" name="TextBox 67"/>
            <p:cNvSpPr txBox="1"/>
            <p:nvPr/>
          </p:nvSpPr>
          <p:spPr>
            <a:xfrm>
              <a:off x="452117" y="2142780"/>
              <a:ext cx="1387239" cy="694944"/>
            </a:xfrm>
            <a:prstGeom prst="rect">
              <a:avLst/>
            </a:prstGeom>
            <a:solidFill>
              <a:srgbClr val="969696"/>
            </a:solidFill>
          </p:spPr>
          <p:txBody>
            <a:bodyPr wrap="square" lIns="89642" tIns="143428" rIns="89642" bIns="143428" rtlCol="0" anchor="ctr" anchorCtr="0">
              <a:noAutofit/>
            </a:bodyPr>
            <a:lstStyle/>
            <a:p>
              <a:pPr algn="ctr" defTabSz="932616">
                <a:defRPr/>
              </a:pPr>
              <a:r>
                <a:rPr lang="en-US" sz="1372" kern="0" dirty="0">
                  <a:solidFill>
                    <a:srgbClr val="FFFFFF"/>
                  </a:solidFill>
                  <a:latin typeface="Segoe UI Semibold" panose="020B0702040204020203" pitchFamily="34" charset="0"/>
                  <a:cs typeface="Segoe UI Semibold" panose="020B0702040204020203" pitchFamily="34" charset="0"/>
                </a:rPr>
                <a:t>Map reduce</a:t>
              </a:r>
            </a:p>
          </p:txBody>
        </p:sp>
        <p:sp>
          <p:nvSpPr>
            <p:cNvPr id="70" name="TextBox 69"/>
            <p:cNvSpPr txBox="1"/>
            <p:nvPr/>
          </p:nvSpPr>
          <p:spPr>
            <a:xfrm>
              <a:off x="3331089" y="2142779"/>
              <a:ext cx="1572546" cy="694944"/>
            </a:xfrm>
            <a:prstGeom prst="rect">
              <a:avLst/>
            </a:prstGeom>
            <a:solidFill>
              <a:srgbClr val="009E49"/>
            </a:solidFill>
          </p:spPr>
          <p:txBody>
            <a:bodyPr wrap="square" lIns="89642" tIns="143428" rIns="89642" bIns="143428" rtlCol="0" anchor="ctr" anchorCtr="0">
              <a:noAutofit/>
            </a:bodyPr>
            <a:lstStyle/>
            <a:p>
              <a:pPr algn="ctr" defTabSz="932616">
                <a:defRPr/>
              </a:pPr>
              <a:r>
                <a:rPr lang="en-US" sz="1372" kern="0" dirty="0" err="1">
                  <a:solidFill>
                    <a:srgbClr val="FFFFFF"/>
                  </a:solidFill>
                  <a:latin typeface="Segoe UI Semibold" panose="020B0702040204020203" pitchFamily="34" charset="0"/>
                  <a:cs typeface="Segoe UI Semibold" panose="020B0702040204020203" pitchFamily="34" charset="0"/>
                </a:rPr>
                <a:t>HBase</a:t>
              </a:r>
              <a:r>
                <a:rPr lang="en-US" sz="1372" kern="0" dirty="0">
                  <a:solidFill>
                    <a:srgbClr val="FFFFFF"/>
                  </a:solidFill>
                  <a:latin typeface="Segoe UI Semibold" panose="020B0702040204020203" pitchFamily="34" charset="0"/>
                  <a:cs typeface="Segoe UI Semibold" panose="020B0702040204020203" pitchFamily="34" charset="0"/>
                </a:rPr>
                <a:t> t</a:t>
              </a:r>
              <a:r>
                <a:rPr lang="en-US" sz="1372" kern="0" dirty="0" err="1">
                  <a:solidFill>
                    <a:srgbClr val="FFFFFF"/>
                  </a:solidFill>
                  <a:latin typeface="Segoe UI Semibold" panose="020B0702040204020203" pitchFamily="34" charset="0"/>
                  <a:cs typeface="Segoe UI Semibold" panose="020B0702040204020203" pitchFamily="34" charset="0"/>
                </a:rPr>
                <a:t>ransactions</a:t>
              </a:r>
              <a:endParaRPr lang="en-US" sz="1372" kern="0" dirty="0">
                <a:solidFill>
                  <a:srgbClr val="FFFFFF"/>
                </a:solidFill>
                <a:latin typeface="Segoe UI Semibold" panose="020B0702040204020203" pitchFamily="34" charset="0"/>
                <a:cs typeface="Segoe UI Semibold" panose="020B0702040204020203" pitchFamily="34" charset="0"/>
              </a:endParaRPr>
            </a:p>
          </p:txBody>
        </p:sp>
        <p:sp>
          <p:nvSpPr>
            <p:cNvPr id="64" name="TextBox 63"/>
            <p:cNvSpPr txBox="1"/>
            <p:nvPr/>
          </p:nvSpPr>
          <p:spPr>
            <a:xfrm>
              <a:off x="7321456" y="2142780"/>
              <a:ext cx="4435569" cy="694944"/>
            </a:xfrm>
            <a:prstGeom prst="rect">
              <a:avLst/>
            </a:prstGeom>
            <a:solidFill>
              <a:srgbClr val="7FBA00"/>
            </a:solidFill>
          </p:spPr>
          <p:txBody>
            <a:bodyPr wrap="square" lIns="179285" tIns="143428" rIns="179285" bIns="143428" rtlCol="0" anchor="ctr">
              <a:noAutofit/>
            </a:bodyPr>
            <a:lstStyle/>
            <a:p>
              <a:pPr algn="ctr" defTabSz="932616">
                <a:defRPr/>
              </a:pPr>
              <a:r>
                <a:rPr lang="en-US" sz="1372" kern="0" dirty="0">
                  <a:solidFill>
                    <a:srgbClr val="FFFFFF"/>
                  </a:solidFill>
                  <a:latin typeface="Segoe UI Semibold" panose="020B0702040204020203" pitchFamily="34" charset="0"/>
                  <a:cs typeface="Segoe UI Semibold" panose="020B0702040204020203" pitchFamily="34" charset="0"/>
                </a:rPr>
                <a:t>Any HDFS application</a:t>
              </a:r>
            </a:p>
          </p:txBody>
        </p:sp>
        <p:sp>
          <p:nvSpPr>
            <p:cNvPr id="78" name="TextBox 77"/>
            <p:cNvSpPr txBox="1"/>
            <p:nvPr/>
          </p:nvSpPr>
          <p:spPr>
            <a:xfrm>
              <a:off x="1946105" y="2142780"/>
              <a:ext cx="1278235" cy="694944"/>
            </a:xfrm>
            <a:prstGeom prst="rect">
              <a:avLst/>
            </a:prstGeom>
            <a:solidFill>
              <a:srgbClr val="FF8C00"/>
            </a:solidFill>
          </p:spPr>
          <p:txBody>
            <a:bodyPr wrap="square" lIns="89642" tIns="143428" rIns="89642" bIns="143428" rtlCol="0" anchor="ctr" anchorCtr="0">
              <a:noAutofit/>
            </a:bodyPr>
            <a:lstStyle/>
            <a:p>
              <a:pPr algn="ctr" defTabSz="932616">
                <a:defRPr/>
              </a:pPr>
              <a:r>
                <a:rPr lang="en-US" sz="1372" kern="0" dirty="0">
                  <a:solidFill>
                    <a:srgbClr val="FFFFFF"/>
                  </a:solidFill>
                  <a:latin typeface="Segoe UI Semibold" panose="020B0702040204020203" pitchFamily="34" charset="0"/>
                  <a:cs typeface="Segoe UI Semibold" panose="020B0702040204020203" pitchFamily="34" charset="0"/>
                </a:rPr>
                <a:t>Hive query</a:t>
              </a:r>
            </a:p>
          </p:txBody>
        </p:sp>
      </p:grpSp>
      <p:grpSp>
        <p:nvGrpSpPr>
          <p:cNvPr id="6" name="Group 5"/>
          <p:cNvGrpSpPr/>
          <p:nvPr/>
        </p:nvGrpSpPr>
        <p:grpSpPr>
          <a:xfrm>
            <a:off x="1145738" y="2837810"/>
            <a:ext cx="8394516" cy="338848"/>
            <a:chOff x="1145737" y="2837724"/>
            <a:chExt cx="8394516" cy="338896"/>
          </a:xfrm>
        </p:grpSpPr>
        <p:cxnSp>
          <p:nvCxnSpPr>
            <p:cNvPr id="72" name="Straight Arrow Connector 71"/>
            <p:cNvCxnSpPr>
              <a:stCxn id="68" idx="2"/>
            </p:cNvCxnSpPr>
            <p:nvPr/>
          </p:nvCxnSpPr>
          <p:spPr>
            <a:xfrm>
              <a:off x="1145737" y="2837724"/>
              <a:ext cx="2026" cy="338896"/>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0" name="Straight Arrow Connector 79"/>
            <p:cNvCxnSpPr/>
            <p:nvPr/>
          </p:nvCxnSpPr>
          <p:spPr>
            <a:xfrm>
              <a:off x="2584209"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1" name="Straight Arrow Connector 80"/>
            <p:cNvCxnSpPr/>
            <p:nvPr/>
          </p:nvCxnSpPr>
          <p:spPr>
            <a:xfrm>
              <a:off x="4116349"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2" name="Straight Arrow Connector 81"/>
            <p:cNvCxnSpPr/>
            <p:nvPr/>
          </p:nvCxnSpPr>
          <p:spPr>
            <a:xfrm>
              <a:off x="9538227"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grpSp>
      <p:grpSp>
        <p:nvGrpSpPr>
          <p:cNvPr id="7" name="Group 6"/>
          <p:cNvGrpSpPr/>
          <p:nvPr/>
        </p:nvGrpSpPr>
        <p:grpSpPr>
          <a:xfrm>
            <a:off x="452118" y="3148548"/>
            <a:ext cx="11322467" cy="842873"/>
            <a:chOff x="452117" y="3148508"/>
            <a:chExt cx="11322467" cy="842992"/>
          </a:xfrm>
        </p:grpSpPr>
        <p:sp>
          <p:nvSpPr>
            <p:cNvPr id="65" name="Rectangle 64"/>
            <p:cNvSpPr/>
            <p:nvPr/>
          </p:nvSpPr>
          <p:spPr bwMode="auto">
            <a:xfrm>
              <a:off x="452117" y="3183089"/>
              <a:ext cx="4451518" cy="808411"/>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347" fontAlgn="base">
                <a:defRPr/>
              </a:pPr>
              <a:endParaRPr lang="en-US" sz="1078" kern="0" dirty="0">
                <a:gradFill>
                  <a:gsLst>
                    <a:gs pos="0">
                      <a:srgbClr val="FFFFFF"/>
                    </a:gs>
                    <a:gs pos="100000">
                      <a:srgbClr val="FFFFFF"/>
                    </a:gs>
                  </a:gsLst>
                  <a:lin ang="5400000" scaled="0"/>
                </a:gradFill>
                <a:latin typeface="Cambria" panose="02040503050406030204" pitchFamily="18" charset="0"/>
                <a:ea typeface="Segoe UI" pitchFamily="34" charset="0"/>
                <a:cs typeface="Segoe UI Light" panose="020B0502040204020203" pitchFamily="34" charset="0"/>
              </a:endParaRPr>
            </a:p>
          </p:txBody>
        </p:sp>
        <p:sp>
          <p:nvSpPr>
            <p:cNvPr id="66" name="TextBox 65"/>
            <p:cNvSpPr txBox="1"/>
            <p:nvPr/>
          </p:nvSpPr>
          <p:spPr>
            <a:xfrm>
              <a:off x="1589550" y="3148508"/>
              <a:ext cx="2176653" cy="510909"/>
            </a:xfrm>
            <a:prstGeom prst="rect">
              <a:avLst/>
            </a:prstGeom>
            <a:noFill/>
          </p:spPr>
          <p:txBody>
            <a:bodyPr wrap="square" lIns="179285" tIns="143428" rIns="179285" bIns="143428" rtlCol="0">
              <a:spAutoFit/>
            </a:bodyPr>
            <a:lstStyle/>
            <a:p>
              <a:pPr algn="ctr" defTabSz="932616">
                <a:defRPr/>
              </a:pPr>
              <a:r>
                <a:rPr lang="en-US" sz="1372" kern="0" dirty="0">
                  <a:solidFill>
                    <a:srgbClr val="FFFFFF"/>
                  </a:solidFill>
                  <a:latin typeface="Segoe UI Semibold" panose="020B0702040204020203" pitchFamily="34" charset="0"/>
                  <a:cs typeface="Segoe UI Semibold" panose="020B0702040204020203" pitchFamily="34" charset="0"/>
                </a:rPr>
                <a:t>Azure HDInsight</a:t>
              </a:r>
            </a:p>
          </p:txBody>
        </p:sp>
        <p:sp>
          <p:nvSpPr>
            <p:cNvPr id="67" name="Rectangle 66"/>
            <p:cNvSpPr/>
            <p:nvPr/>
          </p:nvSpPr>
          <p:spPr bwMode="auto">
            <a:xfrm>
              <a:off x="556643" y="3610893"/>
              <a:ext cx="4242467" cy="3423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32347" fontAlgn="base">
                <a:defRPr/>
              </a:pPr>
              <a:r>
                <a:rPr lang="en-US" sz="1372" kern="0" dirty="0">
                  <a:solidFill>
                    <a:srgbClr val="505050"/>
                  </a:solidFill>
                  <a:latin typeface="Segoe UI Semibold" panose="020B0702040204020203" pitchFamily="34" charset="0"/>
                  <a:ea typeface="Segoe UI" pitchFamily="34" charset="0"/>
                  <a:cs typeface="Segoe UI Semibold" panose="020B0702040204020203" pitchFamily="34" charset="0"/>
                </a:rPr>
                <a:t>Hadoop </a:t>
              </a:r>
              <a:r>
                <a:rPr lang="en-US" sz="1372" kern="0" dirty="0" err="1">
                  <a:solidFill>
                    <a:srgbClr val="505050"/>
                  </a:solidFill>
                  <a:latin typeface="Segoe UI Semibold" panose="020B0702040204020203" pitchFamily="34" charset="0"/>
                  <a:ea typeface="Segoe UI" pitchFamily="34" charset="0"/>
                  <a:cs typeface="Segoe UI Semibold" panose="020B0702040204020203" pitchFamily="34" charset="0"/>
                </a:rPr>
                <a:t>WebHDFS</a:t>
              </a:r>
              <a:r>
                <a:rPr lang="en-US" sz="1372" kern="0" dirty="0">
                  <a:solidFill>
                    <a:srgbClr val="505050"/>
                  </a:solidFill>
                  <a:latin typeface="Segoe UI Semibold" panose="020B0702040204020203" pitchFamily="34" charset="0"/>
                  <a:ea typeface="Segoe UI" pitchFamily="34" charset="0"/>
                  <a:cs typeface="Segoe UI Semibold" panose="020B0702040204020203" pitchFamily="34" charset="0"/>
                </a:rPr>
                <a:t> client</a:t>
              </a:r>
            </a:p>
          </p:txBody>
        </p:sp>
        <p:sp>
          <p:nvSpPr>
            <p:cNvPr id="62" name="Rectangle 61"/>
            <p:cNvSpPr/>
            <p:nvPr/>
          </p:nvSpPr>
          <p:spPr bwMode="auto">
            <a:xfrm>
              <a:off x="7321456" y="3183086"/>
              <a:ext cx="4453128" cy="808412"/>
            </a:xfrm>
            <a:prstGeom prst="rect">
              <a:avLst/>
            </a:prstGeom>
            <a:solidFill>
              <a:srgbClr val="0078D7">
                <a:lumMod val="50000"/>
              </a:srgb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32347" fontAlgn="base">
                <a:defRPr/>
              </a:pPr>
              <a:endParaRPr lang="en-US" sz="1372" kern="0" dirty="0">
                <a:gradFill>
                  <a:gsLst>
                    <a:gs pos="0">
                      <a:srgbClr val="FFFFFF"/>
                    </a:gs>
                    <a:gs pos="100000">
                      <a:srgbClr val="FFFFFF"/>
                    </a:gs>
                  </a:gsLst>
                  <a:lin ang="5400000" scaled="0"/>
                </a:gradFill>
              </a:endParaRPr>
            </a:p>
          </p:txBody>
        </p:sp>
        <p:sp>
          <p:nvSpPr>
            <p:cNvPr id="63" name="Rectangle 62"/>
            <p:cNvSpPr/>
            <p:nvPr/>
          </p:nvSpPr>
          <p:spPr bwMode="auto">
            <a:xfrm>
              <a:off x="7489360" y="3282279"/>
              <a:ext cx="4117321" cy="61002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32347" fontAlgn="base">
                <a:defRPr/>
              </a:pPr>
              <a:r>
                <a:rPr lang="en-US" sz="1372" kern="0" dirty="0">
                  <a:solidFill>
                    <a:srgbClr val="505050"/>
                  </a:solidFill>
                  <a:latin typeface="Segoe UI Semibold" panose="020B0702040204020203" pitchFamily="34" charset="0"/>
                  <a:ea typeface="Segoe UI" pitchFamily="34" charset="0"/>
                  <a:cs typeface="Segoe UI Semibold" panose="020B0702040204020203" pitchFamily="34" charset="0"/>
                </a:rPr>
                <a:t>Hadoop </a:t>
              </a:r>
              <a:r>
                <a:rPr lang="en-US" sz="1372" kern="0" dirty="0" err="1">
                  <a:solidFill>
                    <a:srgbClr val="505050"/>
                  </a:solidFill>
                  <a:latin typeface="Segoe UI Semibold" panose="020B0702040204020203" pitchFamily="34" charset="0"/>
                  <a:ea typeface="Segoe UI" pitchFamily="34" charset="0"/>
                  <a:cs typeface="Segoe UI Semibold" panose="020B0702040204020203" pitchFamily="34" charset="0"/>
                </a:rPr>
                <a:t>WebHDFS</a:t>
              </a:r>
              <a:r>
                <a:rPr lang="en-US" sz="1372" kern="0" dirty="0">
                  <a:solidFill>
                    <a:srgbClr val="505050"/>
                  </a:solidFill>
                  <a:latin typeface="Segoe UI Semibold" panose="020B0702040204020203" pitchFamily="34" charset="0"/>
                  <a:ea typeface="Segoe UI" pitchFamily="34" charset="0"/>
                  <a:cs typeface="Segoe UI Semibold" panose="020B0702040204020203" pitchFamily="34" charset="0"/>
                </a:rPr>
                <a:t> client</a:t>
              </a:r>
            </a:p>
          </p:txBody>
        </p:sp>
        <p:sp>
          <p:nvSpPr>
            <p:cNvPr id="79" name="Freeform 78"/>
            <p:cNvSpPr>
              <a:spLocks noChangeAspect="1"/>
            </p:cNvSpPr>
            <p:nvPr/>
          </p:nvSpPr>
          <p:spPr bwMode="auto">
            <a:xfrm>
              <a:off x="603854" y="3244188"/>
              <a:ext cx="455636" cy="31955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7831" tIns="43915" rIns="87831" bIns="43915" numCol="1" anchor="t" anchorCtr="0" compatLnSpc="1">
              <a:prstTxWarp prst="textNoShape">
                <a:avLst/>
              </a:prstTxWarp>
            </a:bodyPr>
            <a:lstStyle/>
            <a:p>
              <a:pPr defTabSz="912681" fontAlgn="base">
                <a:defRPr/>
              </a:pPr>
              <a:endParaRPr lang="en-IN" sz="1568" kern="0" dirty="0">
                <a:solidFill>
                  <a:srgbClr val="000000"/>
                </a:solidFill>
              </a:endParaRPr>
            </a:p>
          </p:txBody>
        </p:sp>
      </p:grpSp>
      <p:sp>
        <p:nvSpPr>
          <p:cNvPr id="5" name="Slide Number Placeholder 4"/>
          <p:cNvSpPr>
            <a:spLocks noGrp="1"/>
          </p:cNvSpPr>
          <p:nvPr>
            <p:ph type="sldNum" sz="quarter" idx="4"/>
          </p:nvPr>
        </p:nvSpPr>
        <p:spPr/>
        <p:txBody>
          <a:bodyPr/>
          <a:lstStyle/>
          <a:p>
            <a:pPr defTabSz="914277">
              <a:defRPr/>
            </a:pPr>
            <a:fld id="{75FAD755-3BD0-2447-A9DF-109DAABEFD99}" type="slidenum">
              <a:rPr sz="1765" kern="0">
                <a:solidFill>
                  <a:sysClr val="windowText" lastClr="000000"/>
                </a:solidFill>
              </a:rPr>
              <a:pPr defTabSz="914277">
                <a:defRPr/>
              </a:pPr>
              <a:t>68</a:t>
            </a:fld>
            <a:endParaRPr sz="1765" kern="0" dirty="0">
              <a:solidFill>
                <a:sysClr val="windowText" lastClr="000000"/>
              </a:solidFill>
            </a:endParaRPr>
          </a:p>
        </p:txBody>
      </p:sp>
      <p:grpSp>
        <p:nvGrpSpPr>
          <p:cNvPr id="12" name="Group 11"/>
          <p:cNvGrpSpPr/>
          <p:nvPr/>
        </p:nvGrpSpPr>
        <p:grpSpPr>
          <a:xfrm>
            <a:off x="434976" y="4823911"/>
            <a:ext cx="11322050" cy="1460698"/>
            <a:chOff x="443697" y="4920144"/>
            <a:chExt cx="11549081" cy="1489988"/>
          </a:xfrm>
        </p:grpSpPr>
        <p:sp>
          <p:nvSpPr>
            <p:cNvPr id="44" name="Rectangle 43"/>
            <p:cNvSpPr/>
            <p:nvPr/>
          </p:nvSpPr>
          <p:spPr bwMode="auto">
            <a:xfrm>
              <a:off x="443697" y="4920144"/>
              <a:ext cx="11549081" cy="1489988"/>
            </a:xfrm>
            <a:prstGeom prst="rect">
              <a:avLst/>
            </a:prstGeom>
            <a:solidFill>
              <a:schemeClr val="accent1"/>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32347" fontAlgn="base">
                <a:defRPr/>
              </a:pPr>
              <a:endParaRPr lang="en-US" sz="980" kern="0" dirty="0">
                <a:solidFill>
                  <a:sysClr val="windowText" lastClr="000000"/>
                </a:solidFill>
                <a:latin typeface="Cambria" panose="02040503050406030204" pitchFamily="18" charset="0"/>
              </a:endParaRPr>
            </a:p>
          </p:txBody>
        </p:sp>
        <p:sp>
          <p:nvSpPr>
            <p:cNvPr id="49" name="TextBox 48"/>
            <p:cNvSpPr txBox="1"/>
            <p:nvPr/>
          </p:nvSpPr>
          <p:spPr>
            <a:xfrm>
              <a:off x="2158407" y="5812766"/>
              <a:ext cx="1728388" cy="521080"/>
            </a:xfrm>
            <a:prstGeom prst="rect">
              <a:avLst/>
            </a:prstGeom>
            <a:solidFill>
              <a:schemeClr val="bg1"/>
            </a:solidFill>
          </p:spPr>
          <p:txBody>
            <a:bodyPr wrap="square" lIns="179285" tIns="143428" rIns="179285" bIns="143428" rtlCol="0">
              <a:noAutofit/>
            </a:bodyPr>
            <a:lstStyle/>
            <a:p>
              <a:pPr algn="ctr" defTabSz="932616">
                <a:defRPr/>
              </a:pPr>
              <a:r>
                <a:rPr lang="en-US" sz="1372" kern="0" dirty="0">
                  <a:solidFill>
                    <a:sysClr val="windowText" lastClr="000000"/>
                  </a:solidFill>
                  <a:latin typeface="Segoe UI Semibold" panose="020B0702040204020203" pitchFamily="34" charset="0"/>
                  <a:cs typeface="Segoe UI Semibold" panose="020B0702040204020203" pitchFamily="34" charset="0"/>
                </a:rPr>
                <a:t>ADL Store file</a:t>
              </a:r>
            </a:p>
          </p:txBody>
        </p:sp>
        <p:sp>
          <p:nvSpPr>
            <p:cNvPr id="50" name="TextBox 49"/>
            <p:cNvSpPr txBox="1"/>
            <p:nvPr/>
          </p:nvSpPr>
          <p:spPr>
            <a:xfrm>
              <a:off x="5699807" y="5812766"/>
              <a:ext cx="1728388" cy="521080"/>
            </a:xfrm>
            <a:prstGeom prst="rect">
              <a:avLst/>
            </a:prstGeom>
            <a:solidFill>
              <a:schemeClr val="bg1"/>
            </a:solidFill>
          </p:spPr>
          <p:txBody>
            <a:bodyPr wrap="square" lIns="179285" tIns="143428" rIns="179285" bIns="143428" rtlCol="0">
              <a:noAutofit/>
            </a:bodyPr>
            <a:lstStyle/>
            <a:p>
              <a:pPr algn="ctr" defTabSz="932616">
                <a:defRPr/>
              </a:pPr>
              <a:r>
                <a:rPr lang="en-US" sz="1372" kern="0" dirty="0">
                  <a:solidFill>
                    <a:sysClr val="windowText" lastClr="000000"/>
                  </a:solidFill>
                  <a:latin typeface="Segoe UI Semibold" panose="020B0702040204020203" pitchFamily="34" charset="0"/>
                  <a:cs typeface="Segoe UI Semibold" panose="020B0702040204020203" pitchFamily="34" charset="0"/>
                </a:rPr>
                <a:t>ADL Store f</a:t>
              </a:r>
              <a:r>
                <a:rPr lang="en-US" sz="1372" kern="0" dirty="0" err="1">
                  <a:solidFill>
                    <a:sysClr val="windowText" lastClr="000000"/>
                  </a:solidFill>
                  <a:latin typeface="Segoe UI Semibold" panose="020B0702040204020203" pitchFamily="34" charset="0"/>
                  <a:cs typeface="Segoe UI Semibold" panose="020B0702040204020203" pitchFamily="34" charset="0"/>
                </a:rPr>
                <a:t>ile</a:t>
              </a:r>
              <a:endParaRPr lang="en-US" sz="137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1" name="TextBox 50"/>
            <p:cNvSpPr txBox="1"/>
            <p:nvPr/>
          </p:nvSpPr>
          <p:spPr>
            <a:xfrm>
              <a:off x="7470508" y="5812766"/>
              <a:ext cx="1728388" cy="521080"/>
            </a:xfrm>
            <a:prstGeom prst="rect">
              <a:avLst/>
            </a:prstGeom>
            <a:solidFill>
              <a:schemeClr val="bg1"/>
            </a:solidFill>
          </p:spPr>
          <p:txBody>
            <a:bodyPr wrap="square" lIns="179285" tIns="143428" rIns="179285" bIns="143428" rtlCol="0">
              <a:noAutofit/>
            </a:bodyPr>
            <a:lstStyle/>
            <a:p>
              <a:pPr algn="ctr" defTabSz="932616">
                <a:defRPr/>
              </a:pPr>
              <a:r>
                <a:rPr lang="en-US" sz="1372" kern="0" dirty="0">
                  <a:solidFill>
                    <a:sysClr val="windowText" lastClr="000000"/>
                  </a:solidFill>
                  <a:latin typeface="Segoe UI Semibold" panose="020B0702040204020203" pitchFamily="34" charset="0"/>
                  <a:cs typeface="Segoe UI Semibold" panose="020B0702040204020203" pitchFamily="34" charset="0"/>
                </a:rPr>
                <a:t>ADL Store f</a:t>
              </a:r>
              <a:r>
                <a:rPr lang="en-US" sz="1372" kern="0" dirty="0" err="1">
                  <a:solidFill>
                    <a:sysClr val="windowText" lastClr="000000"/>
                  </a:solidFill>
                  <a:latin typeface="Segoe UI Semibold" panose="020B0702040204020203" pitchFamily="34" charset="0"/>
                  <a:cs typeface="Segoe UI Semibold" panose="020B0702040204020203" pitchFamily="34" charset="0"/>
                </a:rPr>
                <a:t>ile</a:t>
              </a:r>
              <a:endParaRPr lang="en-US" sz="137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2" name="TextBox 51"/>
            <p:cNvSpPr txBox="1"/>
            <p:nvPr/>
          </p:nvSpPr>
          <p:spPr>
            <a:xfrm>
              <a:off x="9241207" y="5812766"/>
              <a:ext cx="1728388" cy="521080"/>
            </a:xfrm>
            <a:prstGeom prst="rect">
              <a:avLst/>
            </a:prstGeom>
            <a:solidFill>
              <a:schemeClr val="bg1"/>
            </a:solidFill>
          </p:spPr>
          <p:txBody>
            <a:bodyPr wrap="square" lIns="179285" tIns="143428" rIns="179285" bIns="143428" rtlCol="0">
              <a:noAutofit/>
            </a:bodyPr>
            <a:lstStyle/>
            <a:p>
              <a:pPr algn="ctr" defTabSz="932616">
                <a:defRPr/>
              </a:pPr>
              <a:r>
                <a:rPr lang="en-US" sz="1372" kern="0" dirty="0">
                  <a:solidFill>
                    <a:sysClr val="windowText" lastClr="000000"/>
                  </a:solidFill>
                  <a:latin typeface="Segoe UI Semibold" panose="020B0702040204020203" pitchFamily="34" charset="0"/>
                  <a:cs typeface="Segoe UI Semibold" panose="020B0702040204020203" pitchFamily="34" charset="0"/>
                </a:rPr>
                <a:t>ADL Store f</a:t>
              </a:r>
              <a:r>
                <a:rPr lang="en-US" sz="1372" kern="0" dirty="0" err="1">
                  <a:solidFill>
                    <a:sysClr val="windowText" lastClr="000000"/>
                  </a:solidFill>
                  <a:latin typeface="Segoe UI Semibold" panose="020B0702040204020203" pitchFamily="34" charset="0"/>
                  <a:cs typeface="Segoe UI Semibold" panose="020B0702040204020203" pitchFamily="34" charset="0"/>
                </a:rPr>
                <a:t>ile</a:t>
              </a:r>
              <a:endParaRPr lang="en-US" sz="1372" kern="0" dirty="0">
                <a:solidFill>
                  <a:sysClr val="windowText" lastClr="000000"/>
                </a:solidFill>
                <a:latin typeface="Segoe UI Semibold" panose="020B0702040204020203" pitchFamily="34" charset="0"/>
                <a:cs typeface="Segoe UI Semibold" panose="020B0702040204020203" pitchFamily="34" charset="0"/>
              </a:endParaRPr>
            </a:p>
          </p:txBody>
        </p:sp>
        <p:sp>
          <p:nvSpPr>
            <p:cNvPr id="53" name="TextBox 52"/>
            <p:cNvSpPr txBox="1"/>
            <p:nvPr/>
          </p:nvSpPr>
          <p:spPr>
            <a:xfrm>
              <a:off x="3929107" y="5812766"/>
              <a:ext cx="1728388" cy="521080"/>
            </a:xfrm>
            <a:prstGeom prst="rect">
              <a:avLst/>
            </a:prstGeom>
            <a:solidFill>
              <a:schemeClr val="bg1"/>
            </a:solidFill>
          </p:spPr>
          <p:txBody>
            <a:bodyPr wrap="square" lIns="179285" tIns="143428" rIns="179285" bIns="143428" rtlCol="0">
              <a:noAutofit/>
            </a:bodyPr>
            <a:lstStyle/>
            <a:p>
              <a:pPr algn="ctr" defTabSz="932616">
                <a:defRPr/>
              </a:pPr>
              <a:r>
                <a:rPr lang="en-US" sz="1372" kern="0" dirty="0">
                  <a:solidFill>
                    <a:sysClr val="windowText" lastClr="000000"/>
                  </a:solidFill>
                  <a:latin typeface="Segoe UI Semibold" panose="020B0702040204020203" pitchFamily="34" charset="0"/>
                  <a:cs typeface="Segoe UI Semibold" panose="020B0702040204020203" pitchFamily="34" charset="0"/>
                </a:rPr>
                <a:t>ADL Store file</a:t>
              </a:r>
            </a:p>
          </p:txBody>
        </p:sp>
        <p:sp>
          <p:nvSpPr>
            <p:cNvPr id="91" name="TextBox 90"/>
            <p:cNvSpPr txBox="1"/>
            <p:nvPr/>
          </p:nvSpPr>
          <p:spPr>
            <a:xfrm>
              <a:off x="5024037" y="5382443"/>
              <a:ext cx="2388401" cy="402208"/>
            </a:xfrm>
            <a:prstGeom prst="rect">
              <a:avLst/>
            </a:prstGeom>
            <a:noFill/>
          </p:spPr>
          <p:txBody>
            <a:bodyPr wrap="none" lIns="179285" tIns="143428" rIns="179285" bIns="143428" rtlCol="0">
              <a:noAutofit/>
            </a:bodyPr>
            <a:lstStyle/>
            <a:p>
              <a:pPr defTabSz="914314">
                <a:defRPr/>
              </a:pPr>
              <a:r>
                <a:rPr lang="en-US" sz="1568" kern="0" dirty="0">
                  <a:solidFill>
                    <a:sysClr val="windowText" lastClr="000000"/>
                  </a:solidFill>
                  <a:latin typeface="Segoe UI Semibold" panose="020B0702040204020203" pitchFamily="34" charset="0"/>
                  <a:cs typeface="Segoe UI Semibold" panose="020B0702040204020203" pitchFamily="34" charset="0"/>
                </a:rPr>
                <a:t>Azure Data Lake Store</a:t>
              </a:r>
            </a:p>
          </p:txBody>
        </p:sp>
        <p:pic>
          <p:nvPicPr>
            <p:cNvPr id="9" name="Picture 8"/>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5900944" y="4942892"/>
              <a:ext cx="634587" cy="634497"/>
            </a:xfrm>
            <a:prstGeom prst="rect">
              <a:avLst/>
            </a:prstGeom>
          </p:spPr>
        </p:pic>
      </p:grpSp>
      <p:sp>
        <p:nvSpPr>
          <p:cNvPr id="39" name="Rectangle 38"/>
          <p:cNvSpPr/>
          <p:nvPr/>
        </p:nvSpPr>
        <p:spPr bwMode="auto">
          <a:xfrm>
            <a:off x="434976" y="4335692"/>
            <a:ext cx="11322050" cy="512446"/>
          </a:xfrm>
          <a:prstGeom prst="rect">
            <a:avLst/>
          </a:prstGeom>
          <a:solidFill>
            <a:srgbClr val="00BCF2"/>
          </a:solidFill>
          <a:ln w="317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defTabSz="932347" fontAlgn="base">
              <a:defRPr/>
            </a:pPr>
            <a:r>
              <a:rPr lang="en-US" sz="1568" kern="0" dirty="0" err="1">
                <a:solidFill>
                  <a:sysClr val="windowText" lastClr="000000"/>
                </a:solidFill>
                <a:latin typeface="Segoe UI Semilight" panose="020B0402040204020203" pitchFamily="34" charset="0"/>
                <a:cs typeface="Segoe UI Semilight" panose="020B0402040204020203" pitchFamily="34" charset="0"/>
              </a:rPr>
              <a:t>WebHDFS</a:t>
            </a:r>
            <a:r>
              <a:rPr lang="en-US" sz="1568" kern="0" dirty="0">
                <a:solidFill>
                  <a:sysClr val="windowText" lastClr="000000"/>
                </a:solidFill>
                <a:latin typeface="Segoe UI Semilight" panose="020B0402040204020203" pitchFamily="34" charset="0"/>
                <a:cs typeface="Segoe UI Semilight" panose="020B0402040204020203" pitchFamily="34" charset="0"/>
              </a:rPr>
              <a:t>-compatible interface</a:t>
            </a:r>
          </a:p>
        </p:txBody>
      </p:sp>
      <p:cxnSp>
        <p:nvCxnSpPr>
          <p:cNvPr id="43" name="Straight Arrow Connector 42"/>
          <p:cNvCxnSpPr/>
          <p:nvPr/>
        </p:nvCxnSpPr>
        <p:spPr>
          <a:xfrm>
            <a:off x="2585003" y="3987619"/>
            <a:ext cx="2026" cy="337806"/>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7" name="Straight Arrow Connector 46"/>
          <p:cNvCxnSpPr/>
          <p:nvPr/>
        </p:nvCxnSpPr>
        <p:spPr>
          <a:xfrm>
            <a:off x="9539022" y="3987619"/>
            <a:ext cx="2026" cy="337806"/>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Tree>
    <p:extLst>
      <p:ext uri="{BB962C8B-B14F-4D97-AF65-F5344CB8AC3E}">
        <p14:creationId xmlns:p14="http://schemas.microsoft.com/office/powerpoint/2010/main" val="11410250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5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5532" y="1214396"/>
            <a:ext cx="11306469" cy="739240"/>
          </a:xfrm>
        </p:spPr>
        <p:txBody>
          <a:bodyPr vert="horz" wrap="square" lIns="0" tIns="0" rIns="0" bIns="0" rtlCol="0" anchor="t">
            <a:noAutofit/>
          </a:bodyPr>
          <a:lstStyle/>
          <a:p>
            <a:pPr>
              <a:lnSpc>
                <a:spcPct val="100000"/>
              </a:lnSpc>
            </a:pPr>
            <a:r>
              <a:rPr lang="en-US" sz="2353" dirty="0">
                <a:solidFill>
                  <a:schemeClr val="accent2"/>
                </a:solidFill>
              </a:rPr>
              <a:t>A highly scalable, distributed, parallel file system in the cloud </a:t>
            </a:r>
            <a:br>
              <a:rPr lang="en-US" sz="2353" dirty="0">
                <a:solidFill>
                  <a:schemeClr val="accent2"/>
                </a:solidFill>
              </a:rPr>
            </a:br>
            <a:r>
              <a:rPr lang="en-US" sz="2353" dirty="0">
                <a:solidFill>
                  <a:schemeClr val="accent2"/>
                </a:solidFill>
              </a:rPr>
              <a:t>specifically designed to work with multiple analytic frameworks</a:t>
            </a:r>
          </a:p>
        </p:txBody>
      </p:sp>
      <p:sp>
        <p:nvSpPr>
          <p:cNvPr id="4" name="Slide Number Placeholder 3"/>
          <p:cNvSpPr>
            <a:spLocks noGrp="1"/>
          </p:cNvSpPr>
          <p:nvPr>
            <p:ph type="sldNum" sz="quarter" idx="4294967295"/>
          </p:nvPr>
        </p:nvSpPr>
        <p:spPr>
          <a:xfrm>
            <a:off x="9449813" y="6356388"/>
            <a:ext cx="2742188" cy="364173"/>
          </a:xfrm>
          <a:prstGeom prst="rect">
            <a:avLst/>
          </a:prstGeom>
        </p:spPr>
        <p:txBody>
          <a:bodyPr vert="horz" lIns="91436" tIns="45717" rIns="91436" bIns="45717" rtlCol="0" anchor="ctr"/>
          <a:lstStyle/>
          <a:p>
            <a:pPr defTabSz="913238" fontAlgn="base">
              <a:spcBef>
                <a:spcPct val="0"/>
              </a:spcBef>
              <a:spcAft>
                <a:spcPct val="0"/>
              </a:spcAft>
              <a:defRPr/>
            </a:pPr>
            <a:fld id="{F8A0AC42-AA1D-4944-8D96-660DE70C7E1B}" type="slidenum">
              <a:rPr lang="en-US" sz="882" kern="0">
                <a:solidFill>
                  <a:srgbClr val="000000"/>
                </a:solidFill>
                <a:latin typeface="Segoe UI"/>
              </a:rPr>
              <a:pPr defTabSz="913238" fontAlgn="base">
                <a:spcBef>
                  <a:spcPct val="0"/>
                </a:spcBef>
                <a:spcAft>
                  <a:spcPct val="0"/>
                </a:spcAft>
                <a:defRPr/>
              </a:pPr>
              <a:t>69</a:t>
            </a:fld>
            <a:endParaRPr lang="en-US" sz="882" kern="0" dirty="0">
              <a:solidFill>
                <a:srgbClr val="000000"/>
              </a:solidFill>
              <a:latin typeface="Segoe UI"/>
            </a:endParaRPr>
          </a:p>
        </p:txBody>
      </p:sp>
      <p:sp>
        <p:nvSpPr>
          <p:cNvPr id="21" name="Title 1"/>
          <p:cNvSpPr txBox="1">
            <a:spLocks/>
          </p:cNvSpPr>
          <p:nvPr/>
        </p:nvSpPr>
        <p:spPr>
          <a:xfrm>
            <a:off x="269754" y="287274"/>
            <a:ext cx="11651870" cy="927676"/>
          </a:xfrm>
          <a:prstGeom prst="rect">
            <a:avLst/>
          </a:prstGeom>
        </p:spPr>
        <p:txBody>
          <a:bodyPr vert="horz" wrap="square" lIns="146276" tIns="91423" rIns="146276" bIns="91423"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895419">
              <a:defRPr/>
            </a:pPr>
            <a:r>
              <a:rPr lang="en-US" sz="4705" spc="-98" dirty="0">
                <a:solidFill>
                  <a:schemeClr val="tx1"/>
                </a:solidFill>
                <a:latin typeface="Segoe UI Light"/>
              </a:rPr>
              <a:t>Analytics on any data, any size</a:t>
            </a:r>
          </a:p>
        </p:txBody>
      </p:sp>
      <p:grpSp>
        <p:nvGrpSpPr>
          <p:cNvPr id="76" name="Group 75"/>
          <p:cNvGrpSpPr/>
          <p:nvPr/>
        </p:nvGrpSpPr>
        <p:grpSpPr>
          <a:xfrm>
            <a:off x="450422" y="2553874"/>
            <a:ext cx="2329953" cy="3043063"/>
            <a:chOff x="787287" y="2926584"/>
            <a:chExt cx="2204296" cy="2879354"/>
          </a:xfrm>
        </p:grpSpPr>
        <p:grpSp>
          <p:nvGrpSpPr>
            <p:cNvPr id="75" name="Group 74"/>
            <p:cNvGrpSpPr/>
            <p:nvPr/>
          </p:nvGrpSpPr>
          <p:grpSpPr>
            <a:xfrm>
              <a:off x="787287" y="3657769"/>
              <a:ext cx="1070933" cy="685800"/>
              <a:chOff x="787287" y="2926584"/>
              <a:chExt cx="1070933" cy="685800"/>
            </a:xfrm>
          </p:grpSpPr>
          <p:sp>
            <p:nvSpPr>
              <p:cNvPr id="128" name="Rectangle 127"/>
              <p:cNvSpPr/>
              <p:nvPr>
                <p:custDataLst>
                  <p:tags r:id="rId8"/>
                </p:custDataLst>
              </p:nvPr>
            </p:nvSpPr>
            <p:spPr bwMode="auto">
              <a:xfrm>
                <a:off x="787287" y="2926584"/>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chemeClr val="tx1"/>
                    </a:solidFill>
                    <a:latin typeface="Segoe UI"/>
                  </a:rPr>
                  <a:t>LOB Applications</a:t>
                </a:r>
              </a:p>
            </p:txBody>
          </p:sp>
          <p:sp>
            <p:nvSpPr>
              <p:cNvPr id="133"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913832" fontAlgn="base">
                  <a:spcBef>
                    <a:spcPct val="0"/>
                  </a:spcBef>
                  <a:spcAft>
                    <a:spcPct val="0"/>
                  </a:spcAft>
                  <a:defRPr/>
                </a:pPr>
                <a:endParaRPr lang="en-US" sz="1470" kern="0" spc="-50" dirty="0">
                  <a:solidFill>
                    <a:schemeClr val="tx1"/>
                  </a:solidFill>
                  <a:latin typeface="Segoe UI" pitchFamily="34" charset="0"/>
                  <a:ea typeface="Segoe UI" pitchFamily="34" charset="0"/>
                  <a:cs typeface="Segoe UI" pitchFamily="34" charset="0"/>
                </a:endParaRPr>
              </a:p>
            </p:txBody>
          </p:sp>
        </p:grpSp>
        <p:grpSp>
          <p:nvGrpSpPr>
            <p:cNvPr id="29" name="Group 28"/>
            <p:cNvGrpSpPr/>
            <p:nvPr/>
          </p:nvGrpSpPr>
          <p:grpSpPr>
            <a:xfrm>
              <a:off x="1920650" y="2926584"/>
              <a:ext cx="1070933" cy="685800"/>
              <a:chOff x="1589220" y="3614946"/>
              <a:chExt cx="1070933" cy="685800"/>
            </a:xfrm>
          </p:grpSpPr>
          <p:sp>
            <p:nvSpPr>
              <p:cNvPr id="119" name="Rectangle 118"/>
              <p:cNvSpPr/>
              <p:nvPr>
                <p:custDataLst>
                  <p:tags r:id="rId7"/>
                </p:custDataLst>
              </p:nvPr>
            </p:nvSpPr>
            <p:spPr bwMode="auto">
              <a:xfrm>
                <a:off x="1589220" y="3614946"/>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chemeClr val="tx1"/>
                    </a:solidFill>
                    <a:latin typeface="Segoe UI"/>
                  </a:rPr>
                  <a:t>Social</a:t>
                </a:r>
              </a:p>
            </p:txBody>
          </p:sp>
          <p:sp>
            <p:nvSpPr>
              <p:cNvPr id="123" name="Freeform 13"/>
              <p:cNvSpPr>
                <a:spLocks noChangeAspect="1" noEditPoints="1"/>
              </p:cNvSpPr>
              <p:nvPr/>
            </p:nvSpPr>
            <p:spPr bwMode="black">
              <a:xfrm>
                <a:off x="1907537" y="3733853"/>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7868" tIns="87868" rIns="87868" bIns="87868" numCol="1" rtlCol="0" anchor="ctr" anchorCtr="0" compatLnSpc="1">
                <a:prstTxWarp prst="textNoShape">
                  <a:avLst/>
                </a:prstTxWarp>
              </a:bodyPr>
              <a:lstStyle/>
              <a:p>
                <a:pPr defTabSz="711497">
                  <a:defRPr/>
                </a:pPr>
                <a:endParaRPr lang="en-US" sz="882" kern="0" spc="-117" dirty="0">
                  <a:solidFill>
                    <a:schemeClr val="tx1"/>
                  </a:solidFill>
                  <a:latin typeface="Segoe UI"/>
                </a:endParaRPr>
              </a:p>
            </p:txBody>
          </p:sp>
        </p:grpSp>
        <p:grpSp>
          <p:nvGrpSpPr>
            <p:cNvPr id="31" name="Group 30"/>
            <p:cNvGrpSpPr/>
            <p:nvPr/>
          </p:nvGrpSpPr>
          <p:grpSpPr>
            <a:xfrm>
              <a:off x="787287" y="2926584"/>
              <a:ext cx="1070933" cy="685800"/>
              <a:chOff x="1608381" y="2152576"/>
              <a:chExt cx="1070933" cy="685800"/>
            </a:xfrm>
          </p:grpSpPr>
          <p:sp>
            <p:nvSpPr>
              <p:cNvPr id="126" name="Rectangle 125"/>
              <p:cNvSpPr/>
              <p:nvPr>
                <p:custDataLst>
                  <p:tags r:id="rId6"/>
                </p:custDataLst>
              </p:nvPr>
            </p:nvSpPr>
            <p:spPr bwMode="auto">
              <a:xfrm>
                <a:off x="1608381" y="2152576"/>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chemeClr val="tx1"/>
                    </a:solidFill>
                    <a:latin typeface="Segoe UI"/>
                  </a:rPr>
                  <a:t>Devices</a:t>
                </a:r>
              </a:p>
            </p:txBody>
          </p:sp>
          <p:grpSp>
            <p:nvGrpSpPr>
              <p:cNvPr id="130" name="Group 129"/>
              <p:cNvGrpSpPr/>
              <p:nvPr/>
            </p:nvGrpSpPr>
            <p:grpSpPr>
              <a:xfrm>
                <a:off x="1819008" y="2250037"/>
                <a:ext cx="649679" cy="404414"/>
                <a:chOff x="2769908" y="1409697"/>
                <a:chExt cx="1965320" cy="1055586"/>
              </a:xfrm>
              <a:solidFill>
                <a:srgbClr val="0D163D"/>
              </a:solidFill>
            </p:grpSpPr>
            <p:sp>
              <p:nvSpPr>
                <p:cNvPr id="13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07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470">
                    <a:defRPr/>
                  </a:pPr>
                  <a:endParaRPr lang="en-US" sz="490" kern="0" dirty="0">
                    <a:latin typeface="Segoe"/>
                  </a:endParaRPr>
                </a:p>
              </p:txBody>
            </p:sp>
            <p:sp>
              <p:nvSpPr>
                <p:cNvPr id="14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070" tIns="43070" rIns="0" bIns="8614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181">
                    <a:defRPr/>
                  </a:pPr>
                  <a:endParaRPr lang="en-US" sz="490" spc="-48" dirty="0">
                    <a:solidFill>
                      <a:schemeClr val="tx1"/>
                    </a:solidFill>
                    <a:latin typeface="Segoe UI" pitchFamily="34" charset="0"/>
                    <a:ea typeface="Segoe UI" pitchFamily="34" charset="0"/>
                    <a:cs typeface="Segoe UI" pitchFamily="34" charset="0"/>
                  </a:endParaRPr>
                </a:p>
              </p:txBody>
            </p:sp>
            <p:sp>
              <p:nvSpPr>
                <p:cNvPr id="14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70" tIns="43068" rIns="0" bIns="4306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618">
                    <a:defRPr/>
                  </a:pPr>
                  <a:endParaRPr lang="en-US" sz="490" spc="-129" dirty="0">
                    <a:solidFill>
                      <a:schemeClr val="tx1"/>
                    </a:solidFill>
                    <a:latin typeface="Segoe Light" pitchFamily="34" charset="0"/>
                  </a:endParaRPr>
                </a:p>
              </p:txBody>
            </p:sp>
          </p:grpSp>
        </p:grpSp>
        <p:grpSp>
          <p:nvGrpSpPr>
            <p:cNvPr id="70" name="Group 69"/>
            <p:cNvGrpSpPr/>
            <p:nvPr/>
          </p:nvGrpSpPr>
          <p:grpSpPr>
            <a:xfrm>
              <a:off x="1920650" y="5120138"/>
              <a:ext cx="1070933" cy="685800"/>
              <a:chOff x="787287" y="5120138"/>
              <a:chExt cx="1070933" cy="685800"/>
            </a:xfrm>
          </p:grpSpPr>
          <p:sp>
            <p:nvSpPr>
              <p:cNvPr id="116" name="Rectangle 115"/>
              <p:cNvSpPr/>
              <p:nvPr>
                <p:custDataLst>
                  <p:tags r:id="rId5"/>
                </p:custDataLst>
              </p:nvPr>
            </p:nvSpPr>
            <p:spPr bwMode="auto">
              <a:xfrm>
                <a:off x="787287" y="512013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chemeClr val="tx1"/>
                    </a:solidFill>
                    <a:latin typeface="Segoe UI"/>
                  </a:rPr>
                  <a:t>Clickstream</a:t>
                </a:r>
              </a:p>
            </p:txBody>
          </p:sp>
          <p:sp>
            <p:nvSpPr>
              <p:cNvPr id="120" name="Freeform 119"/>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32200" fontAlgn="base">
                  <a:spcBef>
                    <a:spcPct val="0"/>
                  </a:spcBef>
                  <a:spcAft>
                    <a:spcPct val="0"/>
                  </a:spcAft>
                  <a:defRPr/>
                </a:pPr>
                <a:endParaRPr lang="en-US" sz="1961" kern="0" dirty="0">
                  <a:solidFill>
                    <a:schemeClr val="tx1"/>
                  </a:solidFill>
                  <a:latin typeface="Segoe UI"/>
                </a:endParaRPr>
              </a:p>
            </p:txBody>
          </p:sp>
        </p:grpSp>
        <p:grpSp>
          <p:nvGrpSpPr>
            <p:cNvPr id="71" name="Group 70"/>
            <p:cNvGrpSpPr/>
            <p:nvPr/>
          </p:nvGrpSpPr>
          <p:grpSpPr>
            <a:xfrm>
              <a:off x="1920650" y="4388954"/>
              <a:ext cx="1070933" cy="685800"/>
              <a:chOff x="787287" y="4388954"/>
              <a:chExt cx="1070933" cy="685800"/>
            </a:xfrm>
          </p:grpSpPr>
          <p:sp>
            <p:nvSpPr>
              <p:cNvPr id="117" name="Rectangle 116"/>
              <p:cNvSpPr/>
              <p:nvPr>
                <p:custDataLst>
                  <p:tags r:id="rId4"/>
                </p:custDataLst>
              </p:nvPr>
            </p:nvSpPr>
            <p:spPr bwMode="auto">
              <a:xfrm>
                <a:off x="787287" y="4388954"/>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chemeClr val="tx1"/>
                    </a:solidFill>
                    <a:latin typeface="Segoe UI"/>
                  </a:rPr>
                  <a:t>Sensors</a:t>
                </a:r>
              </a:p>
            </p:txBody>
          </p:sp>
          <p:sp>
            <p:nvSpPr>
              <p:cNvPr id="121"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070" tIns="50662" rIns="0" bIns="101321"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2859">
                  <a:defRPr/>
                </a:pPr>
                <a:endParaRPr lang="en-US" sz="490" kern="0" spc="-57" dirty="0">
                  <a:ea typeface="Segoe UI" pitchFamily="34" charset="0"/>
                  <a:cs typeface="Segoe UI" pitchFamily="34" charset="0"/>
                </a:endParaRPr>
              </a:p>
            </p:txBody>
          </p:sp>
        </p:grpSp>
        <p:grpSp>
          <p:nvGrpSpPr>
            <p:cNvPr id="64" name="Group 63"/>
            <p:cNvGrpSpPr/>
            <p:nvPr/>
          </p:nvGrpSpPr>
          <p:grpSpPr>
            <a:xfrm>
              <a:off x="1920650" y="3657769"/>
              <a:ext cx="1070933" cy="685800"/>
              <a:chOff x="1589220" y="4346130"/>
              <a:chExt cx="1070933" cy="685800"/>
            </a:xfrm>
          </p:grpSpPr>
          <p:sp>
            <p:nvSpPr>
              <p:cNvPr id="118" name="Rectangle 117"/>
              <p:cNvSpPr/>
              <p:nvPr>
                <p:custDataLst>
                  <p:tags r:id="rId3"/>
                </p:custDataLst>
              </p:nvPr>
            </p:nvSpPr>
            <p:spPr bwMode="auto">
              <a:xfrm>
                <a:off x="1589220" y="4346130"/>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chemeClr val="tx1"/>
                    </a:solidFill>
                    <a:latin typeface="Segoe UI"/>
                  </a:rPr>
                  <a:t>Video</a:t>
                </a:r>
              </a:p>
            </p:txBody>
          </p:sp>
          <p:sp>
            <p:nvSpPr>
              <p:cNvPr id="122" name="Freeform 12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70" tIns="43068" rIns="0" bIns="4306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618">
                  <a:defRPr/>
                </a:pPr>
                <a:endParaRPr lang="en-US" sz="490" spc="-129" dirty="0">
                  <a:solidFill>
                    <a:schemeClr val="tx1"/>
                  </a:solidFill>
                  <a:latin typeface="Segoe Light" pitchFamily="34" charset="0"/>
                </a:endParaRPr>
              </a:p>
            </p:txBody>
          </p:sp>
        </p:grpSp>
        <p:grpSp>
          <p:nvGrpSpPr>
            <p:cNvPr id="30" name="Group 29"/>
            <p:cNvGrpSpPr/>
            <p:nvPr/>
          </p:nvGrpSpPr>
          <p:grpSpPr>
            <a:xfrm>
              <a:off x="787287" y="4388954"/>
              <a:ext cx="1070933" cy="685800"/>
              <a:chOff x="1608381" y="2883761"/>
              <a:chExt cx="1070933" cy="685800"/>
            </a:xfrm>
          </p:grpSpPr>
          <p:sp>
            <p:nvSpPr>
              <p:cNvPr id="125" name="Rectangle 124"/>
              <p:cNvSpPr/>
              <p:nvPr>
                <p:custDataLst>
                  <p:tags r:id="rId2"/>
                </p:custDataLst>
              </p:nvPr>
            </p:nvSpPr>
            <p:spPr bwMode="auto">
              <a:xfrm>
                <a:off x="1608381" y="2883761"/>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chemeClr val="tx1"/>
                    </a:solidFill>
                    <a:latin typeface="Segoe UI"/>
                  </a:rPr>
                  <a:t>Web</a:t>
                </a:r>
              </a:p>
            </p:txBody>
          </p:sp>
          <p:grpSp>
            <p:nvGrpSpPr>
              <p:cNvPr id="129" name="Group 128"/>
              <p:cNvGrpSpPr/>
              <p:nvPr/>
            </p:nvGrpSpPr>
            <p:grpSpPr>
              <a:xfrm>
                <a:off x="1940805" y="2964946"/>
                <a:ext cx="406084" cy="397883"/>
                <a:chOff x="4030436" y="1511171"/>
                <a:chExt cx="4398164" cy="4309344"/>
              </a:xfrm>
              <a:solidFill>
                <a:schemeClr val="accent1"/>
              </a:solidFill>
            </p:grpSpPr>
            <p:sp>
              <p:nvSpPr>
                <p:cNvPr id="142"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276">
                    <a:defRPr/>
                  </a:pPr>
                  <a:endParaRPr lang="en-US" sz="1470" kern="0" dirty="0">
                    <a:solidFill>
                      <a:schemeClr val="tx1"/>
                    </a:solidFill>
                    <a:latin typeface="Segoe UI"/>
                  </a:endParaRPr>
                </a:p>
              </p:txBody>
            </p:sp>
            <p:sp>
              <p:nvSpPr>
                <p:cNvPr id="143" name="Left Arrow 142"/>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276">
                    <a:defRPr/>
                  </a:pPr>
                  <a:endParaRPr lang="en-US" sz="1470" kern="0" dirty="0">
                    <a:solidFill>
                      <a:schemeClr val="tx1"/>
                    </a:solidFill>
                    <a:latin typeface="Segoe UI"/>
                  </a:endParaRPr>
                </a:p>
              </p:txBody>
            </p:sp>
            <p:sp>
              <p:nvSpPr>
                <p:cNvPr id="148" name="Left Arrow 147"/>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276">
                    <a:defRPr/>
                  </a:pPr>
                  <a:endParaRPr lang="en-US" sz="1470" kern="0" dirty="0">
                    <a:solidFill>
                      <a:schemeClr val="tx1"/>
                    </a:solidFill>
                    <a:latin typeface="Segoe UI"/>
                  </a:endParaRPr>
                </a:p>
              </p:txBody>
            </p:sp>
          </p:grpSp>
        </p:grpSp>
        <p:grpSp>
          <p:nvGrpSpPr>
            <p:cNvPr id="72" name="Group 71"/>
            <p:cNvGrpSpPr/>
            <p:nvPr/>
          </p:nvGrpSpPr>
          <p:grpSpPr>
            <a:xfrm>
              <a:off x="787287" y="5120138"/>
              <a:ext cx="1070933" cy="685800"/>
              <a:chOff x="787287" y="3657769"/>
              <a:chExt cx="1070933" cy="685800"/>
            </a:xfrm>
          </p:grpSpPr>
          <p:sp>
            <p:nvSpPr>
              <p:cNvPr id="127" name="Rectangle 126"/>
              <p:cNvSpPr/>
              <p:nvPr>
                <p:custDataLst>
                  <p:tags r:id="rId1"/>
                </p:custDataLst>
              </p:nvPr>
            </p:nvSpPr>
            <p:spPr bwMode="auto">
              <a:xfrm>
                <a:off x="787287" y="3657769"/>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chemeClr val="tx1"/>
                    </a:solidFill>
                    <a:latin typeface="Segoe UI"/>
                  </a:rPr>
                  <a:t>Relational</a:t>
                </a:r>
              </a:p>
            </p:txBody>
          </p:sp>
          <p:sp>
            <p:nvSpPr>
              <p:cNvPr id="131"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6">
                  <a:defRPr/>
                </a:pPr>
                <a:endParaRPr lang="en-US" sz="1176" kern="0" dirty="0">
                  <a:solidFill>
                    <a:schemeClr val="tx1"/>
                  </a:solidFill>
                  <a:latin typeface="Segoe UI"/>
                </a:endParaRPr>
              </a:p>
            </p:txBody>
          </p:sp>
        </p:grpSp>
      </p:grpSp>
      <p:grpSp>
        <p:nvGrpSpPr>
          <p:cNvPr id="6" name="Group 5"/>
          <p:cNvGrpSpPr/>
          <p:nvPr/>
        </p:nvGrpSpPr>
        <p:grpSpPr>
          <a:xfrm>
            <a:off x="2770378" y="2916270"/>
            <a:ext cx="1307728" cy="2318270"/>
            <a:chOff x="2769904" y="2916122"/>
            <a:chExt cx="1307913" cy="2318928"/>
          </a:xfrm>
        </p:grpSpPr>
        <p:cxnSp>
          <p:nvCxnSpPr>
            <p:cNvPr id="78" name="Elbow Connector 77"/>
            <p:cNvCxnSpPr>
              <a:stCxn id="119" idx="3"/>
              <a:endCxn id="116" idx="3"/>
            </p:cNvCxnSpPr>
            <p:nvPr/>
          </p:nvCxnSpPr>
          <p:spPr>
            <a:xfrm>
              <a:off x="2779903" y="2916122"/>
              <a:ext cx="13426" cy="2318928"/>
            </a:xfrm>
            <a:prstGeom prst="bentConnector3">
              <a:avLst>
                <a:gd name="adj1" fmla="val 1800000"/>
              </a:avLst>
            </a:prstGeom>
            <a:ln w="2540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85" idx="2"/>
            </p:cNvCxnSpPr>
            <p:nvPr/>
          </p:nvCxnSpPr>
          <p:spPr>
            <a:xfrm flipV="1">
              <a:off x="2769904" y="4075587"/>
              <a:ext cx="1307913"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7944208" y="2712772"/>
            <a:ext cx="1127617" cy="2740339"/>
            <a:chOff x="7944469" y="2712566"/>
            <a:chExt cx="1127777" cy="2741117"/>
          </a:xfrm>
        </p:grpSpPr>
        <p:cxnSp>
          <p:nvCxnSpPr>
            <p:cNvPr id="157" name="Straight Arrow Connector 156"/>
            <p:cNvCxnSpPr/>
            <p:nvPr/>
          </p:nvCxnSpPr>
          <p:spPr>
            <a:xfrm>
              <a:off x="8489700" y="2717650"/>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8489700" y="3444093"/>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8489700" y="4699470"/>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8508356" y="4066779"/>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508359" y="5453683"/>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89700" y="2712566"/>
              <a:ext cx="18656" cy="2741117"/>
            </a:xfrm>
            <a:prstGeom prst="line">
              <a:avLst/>
            </a:prstGeom>
            <a:ln w="25400">
              <a:solidFill>
                <a:schemeClr val="bg1">
                  <a:lumMod val="50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85" idx="6"/>
            </p:cNvCxnSpPr>
            <p:nvPr/>
          </p:nvCxnSpPr>
          <p:spPr>
            <a:xfrm flipV="1">
              <a:off x="7944469" y="4066779"/>
              <a:ext cx="651348" cy="0"/>
            </a:xfrm>
            <a:prstGeom prst="straightConnector1">
              <a:avLst/>
            </a:prstGeom>
            <a:ln w="25400">
              <a:solidFill>
                <a:schemeClr val="bg1">
                  <a:lumMod val="50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9195646" y="2487979"/>
            <a:ext cx="2579020" cy="3221924"/>
            <a:chOff x="9196084" y="2487711"/>
            <a:chExt cx="2579386" cy="3222838"/>
          </a:xfrm>
        </p:grpSpPr>
        <p:sp>
          <p:nvSpPr>
            <p:cNvPr id="151" name="TextBox 150"/>
            <p:cNvSpPr txBox="1"/>
            <p:nvPr/>
          </p:nvSpPr>
          <p:spPr>
            <a:xfrm>
              <a:off x="9196084" y="3312361"/>
              <a:ext cx="828871" cy="226280"/>
            </a:xfrm>
            <a:prstGeom prst="rect">
              <a:avLst/>
            </a:prstGeom>
            <a:noFill/>
          </p:spPr>
          <p:txBody>
            <a:bodyPr wrap="none" lIns="0" tIns="0" rIns="0" bIns="0" rtlCol="0">
              <a:spAutoFit/>
            </a:bodyPr>
            <a:lstStyle/>
            <a:p>
              <a:pPr defTabSz="932147">
                <a:defRPr/>
              </a:pPr>
              <a:r>
                <a:rPr lang="en-US" sz="1470" kern="0" dirty="0">
                  <a:solidFill>
                    <a:sysClr val="windowText" lastClr="000000"/>
                  </a:solidFill>
                  <a:latin typeface="Segoe UI"/>
                </a:rPr>
                <a:t>HDInsight</a:t>
              </a:r>
            </a:p>
          </p:txBody>
        </p:sp>
        <p:sp>
          <p:nvSpPr>
            <p:cNvPr id="152" name="TextBox 151"/>
            <p:cNvSpPr txBox="1"/>
            <p:nvPr/>
          </p:nvSpPr>
          <p:spPr>
            <a:xfrm>
              <a:off x="9196084" y="2566150"/>
              <a:ext cx="1130278" cy="226280"/>
            </a:xfrm>
            <a:prstGeom prst="rect">
              <a:avLst/>
            </a:prstGeom>
            <a:noFill/>
          </p:spPr>
          <p:txBody>
            <a:bodyPr wrap="none" lIns="0" tIns="0" rIns="0" bIns="0" rtlCol="0">
              <a:spAutoFit/>
            </a:bodyPr>
            <a:lstStyle/>
            <a:p>
              <a:pPr defTabSz="932147">
                <a:defRPr/>
              </a:pPr>
              <a:r>
                <a:rPr lang="en-US" sz="1470" kern="0" dirty="0">
                  <a:solidFill>
                    <a:sysClr val="windowText" lastClr="000000"/>
                  </a:solidFill>
                  <a:latin typeface="Segoe UI"/>
                </a:rPr>
                <a:t>ADL Analytics</a:t>
              </a:r>
            </a:p>
          </p:txBody>
        </p:sp>
        <p:sp>
          <p:nvSpPr>
            <p:cNvPr id="153" name="TextBox 152"/>
            <p:cNvSpPr txBox="1"/>
            <p:nvPr/>
          </p:nvSpPr>
          <p:spPr>
            <a:xfrm>
              <a:off x="9196084" y="5308289"/>
              <a:ext cx="1479782" cy="226280"/>
            </a:xfrm>
            <a:prstGeom prst="rect">
              <a:avLst/>
            </a:prstGeom>
            <a:noFill/>
          </p:spPr>
          <p:txBody>
            <a:bodyPr wrap="none" lIns="0" tIns="0" rIns="0" bIns="0" rtlCol="0">
              <a:spAutoFit/>
            </a:bodyPr>
            <a:lstStyle/>
            <a:p>
              <a:pPr defTabSz="932147">
                <a:defRPr/>
              </a:pPr>
              <a:r>
                <a:rPr lang="en-US" sz="1470" kern="0" dirty="0">
                  <a:solidFill>
                    <a:sysClr val="windowText" lastClr="000000"/>
                  </a:solidFill>
                  <a:latin typeface="Segoe UI"/>
                </a:rPr>
                <a:t>Machine Learning</a:t>
              </a:r>
            </a:p>
          </p:txBody>
        </p:sp>
        <p:sp>
          <p:nvSpPr>
            <p:cNvPr id="155" name="TextBox 154"/>
            <p:cNvSpPr txBox="1"/>
            <p:nvPr/>
          </p:nvSpPr>
          <p:spPr>
            <a:xfrm>
              <a:off x="9196084" y="4553054"/>
              <a:ext cx="464937" cy="226280"/>
            </a:xfrm>
            <a:prstGeom prst="rect">
              <a:avLst/>
            </a:prstGeom>
            <a:noFill/>
          </p:spPr>
          <p:txBody>
            <a:bodyPr wrap="none" lIns="0" tIns="0" rIns="0" bIns="0" rtlCol="0">
              <a:spAutoFit/>
            </a:bodyPr>
            <a:lstStyle/>
            <a:p>
              <a:pPr defTabSz="932147">
                <a:defRPr/>
              </a:pPr>
              <a:r>
                <a:rPr lang="en-US" sz="1470" kern="0" dirty="0">
                  <a:solidFill>
                    <a:sysClr val="windowText" lastClr="000000"/>
                  </a:solidFill>
                  <a:latin typeface="Segoe UI"/>
                </a:rPr>
                <a:t>Spark</a:t>
              </a:r>
            </a:p>
          </p:txBody>
        </p:sp>
        <p:sp>
          <p:nvSpPr>
            <p:cNvPr id="65" name="TextBox 64"/>
            <p:cNvSpPr txBox="1"/>
            <p:nvPr/>
          </p:nvSpPr>
          <p:spPr>
            <a:xfrm>
              <a:off x="9196084" y="3903006"/>
              <a:ext cx="112226" cy="226280"/>
            </a:xfrm>
            <a:prstGeom prst="rect">
              <a:avLst/>
            </a:prstGeom>
            <a:noFill/>
          </p:spPr>
          <p:txBody>
            <a:bodyPr wrap="none" lIns="0" tIns="0" rIns="0" bIns="0" rtlCol="0">
              <a:spAutoFit/>
            </a:bodyPr>
            <a:lstStyle/>
            <a:p>
              <a:pPr defTabSz="932147">
                <a:defRPr/>
              </a:pPr>
              <a:r>
                <a:rPr lang="en-US" sz="1470" kern="0" dirty="0">
                  <a:solidFill>
                    <a:sysClr val="windowText" lastClr="000000"/>
                  </a:solidFill>
                  <a:latin typeface="Segoe UI"/>
                </a:rPr>
                <a:t>R</a:t>
              </a: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02553" y="2487711"/>
              <a:ext cx="459878" cy="459878"/>
            </a:xfrm>
            <a:prstGeom prst="rect">
              <a:avLst/>
            </a:prstGeom>
          </p:spPr>
        </p:pic>
        <p:pic>
          <p:nvPicPr>
            <p:cNvPr id="8" name="Picture 7"/>
            <p:cNvPicPr>
              <a:picLocks noChangeAspect="1"/>
            </p:cNvPicPr>
            <p:nvPr/>
          </p:nvPicPr>
          <p:blipFill rotWithShape="1">
            <a:blip r:embed="rId12"/>
            <a:srcRect t="7492"/>
            <a:stretch/>
          </p:blipFill>
          <p:spPr>
            <a:xfrm>
              <a:off x="11152864" y="3829050"/>
              <a:ext cx="559256" cy="517356"/>
            </a:xfrm>
            <a:prstGeom prst="rect">
              <a:avLst/>
            </a:prstGeom>
          </p:spPr>
        </p:pic>
        <p:pic>
          <p:nvPicPr>
            <p:cNvPr id="73" name="Picture 2" descr="http://www.ebaytechblog.com/wp-content/uploads/2014/05/spark_logo.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089514" y="4488491"/>
              <a:ext cx="685956" cy="36424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5"/>
            <a:stretch>
              <a:fillRect/>
            </a:stretch>
          </p:blipFill>
          <p:spPr>
            <a:xfrm>
              <a:off x="11171483" y="5196817"/>
              <a:ext cx="522018" cy="513732"/>
            </a:xfrm>
            <a:prstGeom prst="rect">
              <a:avLst/>
            </a:prstGeom>
          </p:spPr>
        </p:pic>
        <p:sp>
          <p:nvSpPr>
            <p:cNvPr id="149" name="Freeform 148"/>
            <p:cNvSpPr>
              <a:spLocks noChangeAspect="1"/>
            </p:cNvSpPr>
            <p:nvPr/>
          </p:nvSpPr>
          <p:spPr bwMode="auto">
            <a:xfrm>
              <a:off x="11127938" y="3251675"/>
              <a:ext cx="609108" cy="42718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7819" tIns="43910" rIns="87819" bIns="43910" numCol="1" anchor="t" anchorCtr="0" compatLnSpc="1">
              <a:prstTxWarp prst="textNoShape">
                <a:avLst/>
              </a:prstTxWarp>
            </a:bodyPr>
            <a:lstStyle/>
            <a:p>
              <a:pPr defTabSz="912537" fontAlgn="base">
                <a:spcBef>
                  <a:spcPct val="0"/>
                </a:spcBef>
                <a:spcAft>
                  <a:spcPct val="0"/>
                </a:spcAft>
                <a:defRPr/>
              </a:pPr>
              <a:endParaRPr lang="en-IN" sz="1568" kern="0" dirty="0">
                <a:solidFill>
                  <a:sysClr val="windowText" lastClr="000000"/>
                </a:solidFill>
                <a:latin typeface="Segoe UI"/>
              </a:endParaRPr>
            </a:p>
          </p:txBody>
        </p:sp>
      </p:grpSp>
      <p:grpSp>
        <p:nvGrpSpPr>
          <p:cNvPr id="12" name="Group 11"/>
          <p:cNvGrpSpPr/>
          <p:nvPr/>
        </p:nvGrpSpPr>
        <p:grpSpPr>
          <a:xfrm>
            <a:off x="4078106" y="2142627"/>
            <a:ext cx="3866104" cy="3865556"/>
            <a:chOff x="4077817" y="2142260"/>
            <a:chExt cx="3866653" cy="3866653"/>
          </a:xfrm>
        </p:grpSpPr>
        <p:grpSp>
          <p:nvGrpSpPr>
            <p:cNvPr id="150" name="Group 149"/>
            <p:cNvGrpSpPr/>
            <p:nvPr/>
          </p:nvGrpSpPr>
          <p:grpSpPr>
            <a:xfrm>
              <a:off x="4077817" y="2142260"/>
              <a:ext cx="3866653" cy="3866653"/>
              <a:chOff x="4378256" y="2618105"/>
              <a:chExt cx="3657600" cy="3657600"/>
            </a:xfrm>
          </p:grpSpPr>
          <p:sp>
            <p:nvSpPr>
              <p:cNvPr id="85" name="Oval 84"/>
              <p:cNvSpPr/>
              <p:nvPr/>
            </p:nvSpPr>
            <p:spPr bwMode="auto">
              <a:xfrm>
                <a:off x="4378256" y="2618105"/>
                <a:ext cx="3657600" cy="3657600"/>
              </a:xfrm>
              <a:prstGeom prst="ellipse">
                <a:avLst/>
              </a:prstGeom>
              <a:solidFill>
                <a:schemeClr val="accent1"/>
              </a:solidFill>
              <a:ln w="317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32200" fontAlgn="base">
                  <a:spcBef>
                    <a:spcPct val="0"/>
                  </a:spcBef>
                  <a:spcAft>
                    <a:spcPct val="0"/>
                  </a:spcAft>
                  <a:defRPr/>
                </a:pPr>
                <a:endParaRPr lang="en-US" sz="1961" kern="0" dirty="0">
                  <a:solidFill>
                    <a:sysClr val="windowText" lastClr="000000"/>
                  </a:solidFill>
                  <a:latin typeface="Segoe UI"/>
                </a:endParaRPr>
              </a:p>
            </p:txBody>
          </p:sp>
          <p:grpSp>
            <p:nvGrpSpPr>
              <p:cNvPr id="79" name="Group 78"/>
              <p:cNvGrpSpPr/>
              <p:nvPr/>
            </p:nvGrpSpPr>
            <p:grpSpPr>
              <a:xfrm>
                <a:off x="4867139" y="4114335"/>
                <a:ext cx="2679835" cy="1152128"/>
                <a:chOff x="4724189" y="4114332"/>
                <a:chExt cx="3043313" cy="1308395"/>
              </a:xfrm>
              <a:solidFill>
                <a:schemeClr val="bg1">
                  <a:lumMod val="95000"/>
                </a:schemeClr>
              </a:solidFill>
            </p:grpSpPr>
            <p:sp>
              <p:nvSpPr>
                <p:cNvPr id="162" name="TextBox 161"/>
                <p:cNvSpPr txBox="1"/>
                <p:nvPr/>
              </p:nvSpPr>
              <p:spPr>
                <a:xfrm>
                  <a:off x="5875137" y="4114332"/>
                  <a:ext cx="809242" cy="406680"/>
                </a:xfrm>
                <a:prstGeom prst="rect">
                  <a:avLst/>
                </a:prstGeom>
                <a:grpFill/>
                <a:ln>
                  <a:noFill/>
                </a:ln>
              </p:spPr>
              <p:txBody>
                <a:bodyPr wrap="square" lIns="179259" tIns="143407" rIns="179259" bIns="143407" rtlCol="0">
                  <a:spAutoFit/>
                </a:bodyPr>
                <a:lstStyle/>
                <a:p>
                  <a:pPr algn="ctr" defTabSz="932470">
                    <a:lnSpc>
                      <a:spcPct val="90000"/>
                    </a:lnSpc>
                    <a:spcAft>
                      <a:spcPts val="600"/>
                    </a:spcAft>
                    <a:defRPr/>
                  </a:pPr>
                  <a:endParaRPr lang="en-US" sz="588" kern="0" dirty="0">
                    <a:solidFill>
                      <a:sysClr val="windowText" lastClr="00000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6" name="TextBox 165"/>
                <p:cNvSpPr txBox="1"/>
                <p:nvPr/>
              </p:nvSpPr>
              <p:spPr>
                <a:xfrm>
                  <a:off x="4724189" y="5016047"/>
                  <a:ext cx="577789" cy="406680"/>
                </a:xfrm>
                <a:prstGeom prst="rect">
                  <a:avLst/>
                </a:prstGeom>
                <a:grpFill/>
                <a:ln>
                  <a:noFill/>
                </a:ln>
              </p:spPr>
              <p:txBody>
                <a:bodyPr wrap="square" lIns="179259" tIns="143407" rIns="179259" bIns="143407" rtlCol="0">
                  <a:spAutoFit/>
                </a:bodyPr>
                <a:lstStyle/>
                <a:p>
                  <a:pPr algn="ctr" defTabSz="932470">
                    <a:lnSpc>
                      <a:spcPct val="90000"/>
                    </a:lnSpc>
                    <a:spcAft>
                      <a:spcPts val="600"/>
                    </a:spcAft>
                    <a:defRPr/>
                  </a:pPr>
                  <a:endParaRPr lang="en-US" sz="588" kern="0" dirty="0">
                    <a:solidFill>
                      <a:sysClr val="windowText" lastClr="00000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7" name="TextBox 166"/>
                <p:cNvSpPr txBox="1"/>
                <p:nvPr/>
              </p:nvSpPr>
              <p:spPr>
                <a:xfrm>
                  <a:off x="5340570" y="5016047"/>
                  <a:ext cx="577789" cy="406680"/>
                </a:xfrm>
                <a:prstGeom prst="rect">
                  <a:avLst/>
                </a:prstGeom>
                <a:grpFill/>
                <a:ln>
                  <a:noFill/>
                </a:ln>
              </p:spPr>
              <p:txBody>
                <a:bodyPr wrap="square" lIns="179259" tIns="143407" rIns="179259" bIns="143407" rtlCol="0">
                  <a:spAutoFit/>
                </a:bodyPr>
                <a:lstStyle/>
                <a:p>
                  <a:pPr algn="ctr" defTabSz="932470">
                    <a:lnSpc>
                      <a:spcPct val="90000"/>
                    </a:lnSpc>
                    <a:spcAft>
                      <a:spcPts val="600"/>
                    </a:spcAft>
                    <a:defRPr/>
                  </a:pPr>
                  <a:endParaRPr lang="en-US" sz="588" kern="0" dirty="0">
                    <a:solidFill>
                      <a:sysClr val="windowText" lastClr="00000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8" name="TextBox 167"/>
                <p:cNvSpPr txBox="1"/>
                <p:nvPr/>
              </p:nvSpPr>
              <p:spPr>
                <a:xfrm>
                  <a:off x="5956952" y="5016047"/>
                  <a:ext cx="577789" cy="406680"/>
                </a:xfrm>
                <a:prstGeom prst="rect">
                  <a:avLst/>
                </a:prstGeom>
                <a:grpFill/>
                <a:ln>
                  <a:noFill/>
                </a:ln>
              </p:spPr>
              <p:txBody>
                <a:bodyPr wrap="square" lIns="179259" tIns="143407" rIns="179259" bIns="143407" rtlCol="0">
                  <a:spAutoFit/>
                </a:bodyPr>
                <a:lstStyle/>
                <a:p>
                  <a:pPr algn="ctr" defTabSz="932470">
                    <a:lnSpc>
                      <a:spcPct val="90000"/>
                    </a:lnSpc>
                    <a:spcAft>
                      <a:spcPts val="600"/>
                    </a:spcAft>
                    <a:defRPr/>
                  </a:pPr>
                  <a:endParaRPr lang="en-US" sz="588" kern="0" dirty="0">
                    <a:solidFill>
                      <a:sysClr val="windowText" lastClr="00000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9" name="TextBox 168"/>
                <p:cNvSpPr txBox="1"/>
                <p:nvPr/>
              </p:nvSpPr>
              <p:spPr>
                <a:xfrm>
                  <a:off x="6573332" y="5016047"/>
                  <a:ext cx="577789" cy="406680"/>
                </a:xfrm>
                <a:prstGeom prst="rect">
                  <a:avLst/>
                </a:prstGeom>
                <a:grpFill/>
                <a:ln>
                  <a:noFill/>
                </a:ln>
              </p:spPr>
              <p:txBody>
                <a:bodyPr wrap="square" lIns="179259" tIns="143407" rIns="179259" bIns="143407" rtlCol="0">
                  <a:spAutoFit/>
                </a:bodyPr>
                <a:lstStyle/>
                <a:p>
                  <a:pPr algn="ctr" defTabSz="932470">
                    <a:lnSpc>
                      <a:spcPct val="90000"/>
                    </a:lnSpc>
                    <a:spcAft>
                      <a:spcPts val="600"/>
                    </a:spcAft>
                    <a:defRPr/>
                  </a:pPr>
                  <a:endParaRPr lang="en-US" sz="588" kern="0" dirty="0">
                    <a:solidFill>
                      <a:sysClr val="windowText" lastClr="00000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70" name="TextBox 169"/>
                <p:cNvSpPr txBox="1"/>
                <p:nvPr/>
              </p:nvSpPr>
              <p:spPr>
                <a:xfrm>
                  <a:off x="7189713" y="5016047"/>
                  <a:ext cx="577789" cy="406680"/>
                </a:xfrm>
                <a:prstGeom prst="rect">
                  <a:avLst/>
                </a:prstGeom>
                <a:grpFill/>
                <a:ln>
                  <a:noFill/>
                </a:ln>
              </p:spPr>
              <p:txBody>
                <a:bodyPr wrap="square" lIns="179259" tIns="143407" rIns="179259" bIns="143407" rtlCol="0">
                  <a:spAutoFit/>
                </a:bodyPr>
                <a:lstStyle/>
                <a:p>
                  <a:pPr algn="ctr" defTabSz="932470">
                    <a:lnSpc>
                      <a:spcPct val="90000"/>
                    </a:lnSpc>
                    <a:spcAft>
                      <a:spcPts val="600"/>
                    </a:spcAft>
                    <a:defRPr/>
                  </a:pPr>
                  <a:endParaRPr lang="en-US" sz="588" kern="0" dirty="0">
                    <a:solidFill>
                      <a:sysClr val="windowText" lastClr="00000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173" name="Straight Connector 172"/>
                <p:cNvCxnSpPr/>
                <p:nvPr/>
              </p:nvCxnSpPr>
              <p:spPr>
                <a:xfrm>
                  <a:off x="4992236" y="4703656"/>
                  <a:ext cx="2518251" cy="0"/>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5014649"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615863"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281187"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492655"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62358"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281187" y="4487567"/>
                  <a:ext cx="1" cy="276106"/>
                </a:xfrm>
                <a:prstGeom prst="line">
                  <a:avLst/>
                </a:prstGeom>
                <a:grpFill/>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5534789" y="3621408"/>
                <a:ext cx="1344535" cy="369332"/>
              </a:xfrm>
              <a:prstGeom prst="rect">
                <a:avLst/>
              </a:prstGeom>
              <a:noFill/>
            </p:spPr>
            <p:txBody>
              <a:bodyPr wrap="square" lIns="0" tIns="0" rIns="0" bIns="0" rtlCol="0">
                <a:noAutofit/>
              </a:bodyPr>
              <a:lstStyle/>
              <a:p>
                <a:pPr defTabSz="914276">
                  <a:defRPr/>
                </a:pPr>
                <a:r>
                  <a:rPr lang="en-US" sz="2353" kern="0" dirty="0">
                    <a:solidFill>
                      <a:sysClr val="windowText" lastClr="000000"/>
                    </a:solidFill>
                    <a:latin typeface="Segoe UI"/>
                  </a:rPr>
                  <a:t>    ADLS</a:t>
                </a:r>
              </a:p>
            </p:txBody>
          </p:sp>
        </p:grpSp>
        <p:pic>
          <p:nvPicPr>
            <p:cNvPr id="10" name="Picture 9"/>
            <p:cNvPicPr>
              <a:picLocks noChangeAspect="1"/>
            </p:cNvPicPr>
            <p:nvPr/>
          </p:nvPicPr>
          <p:blipFill>
            <a:blip r:embed="rId16">
              <a:biLevel thresh="25000"/>
              <a:extLst>
                <a:ext uri="{28A0092B-C50C-407E-A947-70E740481C1C}">
                  <a14:useLocalDpi xmlns:a14="http://schemas.microsoft.com/office/drawing/2010/main" val="0"/>
                </a:ext>
              </a:extLst>
            </a:blip>
            <a:stretch>
              <a:fillRect/>
            </a:stretch>
          </p:blipFill>
          <p:spPr>
            <a:xfrm>
              <a:off x="5614590" y="2274969"/>
              <a:ext cx="793106" cy="793104"/>
            </a:xfrm>
            <a:prstGeom prst="rect">
              <a:avLst/>
            </a:prstGeom>
          </p:spPr>
        </p:pic>
      </p:grpSp>
    </p:spTree>
    <p:extLst>
      <p:ext uri="{BB962C8B-B14F-4D97-AF65-F5344CB8AC3E}">
        <p14:creationId xmlns:p14="http://schemas.microsoft.com/office/powerpoint/2010/main" val="135755573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750"/>
                                        <p:tgtEl>
                                          <p:spTgt spid="76"/>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7B41D-C015-4FDC-96D9-EC100276170B}"/>
              </a:ext>
            </a:extLst>
          </p:cNvPr>
          <p:cNvSpPr>
            <a:spLocks noGrp="1"/>
          </p:cNvSpPr>
          <p:nvPr>
            <p:ph type="title"/>
          </p:nvPr>
        </p:nvSpPr>
        <p:spPr/>
        <p:txBody>
          <a:bodyPr/>
          <a:lstStyle/>
          <a:p>
            <a:r>
              <a:rPr lang="cs-CZ" dirty="0"/>
              <a:t>Intelligence</a:t>
            </a:r>
          </a:p>
        </p:txBody>
      </p:sp>
      <p:pic>
        <p:nvPicPr>
          <p:cNvPr id="6" name="Content Placeholder 5">
            <a:extLst>
              <a:ext uri="{FF2B5EF4-FFF2-40B4-BE49-F238E27FC236}">
                <a16:creationId xmlns:a16="http://schemas.microsoft.com/office/drawing/2014/main" id="{F27C7E60-D8FA-45D6-8F40-EEF0F2DE401B}"/>
              </a:ext>
            </a:extLst>
          </p:cNvPr>
          <p:cNvPicPr>
            <a:picLocks noGrp="1" noChangeAspect="1"/>
          </p:cNvPicPr>
          <p:nvPr>
            <p:ph idx="1"/>
          </p:nvPr>
        </p:nvPicPr>
        <p:blipFill>
          <a:blip r:embed="rId2"/>
          <a:stretch>
            <a:fillRect/>
          </a:stretch>
        </p:blipFill>
        <p:spPr>
          <a:xfrm>
            <a:off x="2185263" y="2144587"/>
            <a:ext cx="5761815" cy="1801304"/>
          </a:xfrm>
          <a:prstGeom prst="rect">
            <a:avLst/>
          </a:prstGeom>
        </p:spPr>
      </p:pic>
    </p:spTree>
    <p:extLst>
      <p:ext uri="{BB962C8B-B14F-4D97-AF65-F5344CB8AC3E}">
        <p14:creationId xmlns:p14="http://schemas.microsoft.com/office/powerpoint/2010/main" val="38067417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972E-9066-4E30-986B-635D0E422128}"/>
              </a:ext>
            </a:extLst>
          </p:cNvPr>
          <p:cNvSpPr>
            <a:spLocks noGrp="1"/>
          </p:cNvSpPr>
          <p:nvPr>
            <p:ph type="ctrTitle"/>
          </p:nvPr>
        </p:nvSpPr>
        <p:spPr/>
        <p:txBody>
          <a:bodyPr/>
          <a:lstStyle/>
          <a:p>
            <a:r>
              <a:rPr lang="cs-CZ" dirty="0"/>
              <a:t>Cvičení</a:t>
            </a:r>
          </a:p>
        </p:txBody>
      </p:sp>
      <p:sp>
        <p:nvSpPr>
          <p:cNvPr id="4" name="Subtitle 3">
            <a:extLst>
              <a:ext uri="{FF2B5EF4-FFF2-40B4-BE49-F238E27FC236}">
                <a16:creationId xmlns:a16="http://schemas.microsoft.com/office/drawing/2014/main" id="{BE1926E2-E0FA-46EC-9C01-36E1043D1C14}"/>
              </a:ext>
            </a:extLst>
          </p:cNvPr>
          <p:cNvSpPr>
            <a:spLocks noGrp="1"/>
          </p:cNvSpPr>
          <p:nvPr>
            <p:ph type="subTitle" idx="1"/>
          </p:nvPr>
        </p:nvSpPr>
        <p:spPr/>
        <p:txBody>
          <a:bodyPr/>
          <a:lstStyle/>
          <a:p>
            <a:endParaRPr lang="cs-CZ"/>
          </a:p>
        </p:txBody>
      </p:sp>
    </p:spTree>
    <p:extLst>
      <p:ext uri="{BB962C8B-B14F-4D97-AF65-F5344CB8AC3E}">
        <p14:creationId xmlns:p14="http://schemas.microsoft.com/office/powerpoint/2010/main" val="3186990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A9DD1-FD48-4AF8-9F17-AC707A835797}"/>
              </a:ext>
            </a:extLst>
          </p:cNvPr>
          <p:cNvSpPr>
            <a:spLocks noGrp="1"/>
          </p:cNvSpPr>
          <p:nvPr>
            <p:ph type="title"/>
          </p:nvPr>
        </p:nvSpPr>
        <p:spPr/>
        <p:txBody>
          <a:bodyPr/>
          <a:lstStyle/>
          <a:p>
            <a:r>
              <a:rPr lang="cs-CZ" dirty="0"/>
              <a:t>Na čem budeme pracovat</a:t>
            </a:r>
          </a:p>
        </p:txBody>
      </p:sp>
      <p:sp>
        <p:nvSpPr>
          <p:cNvPr id="3" name="Content Placeholder 2">
            <a:extLst>
              <a:ext uri="{FF2B5EF4-FFF2-40B4-BE49-F238E27FC236}">
                <a16:creationId xmlns:a16="http://schemas.microsoft.com/office/drawing/2014/main" id="{E4F57CBE-EBC4-4C71-A1D3-334FC7B239BB}"/>
              </a:ext>
            </a:extLst>
          </p:cNvPr>
          <p:cNvSpPr>
            <a:spLocks noGrp="1"/>
          </p:cNvSpPr>
          <p:nvPr>
            <p:ph idx="1"/>
          </p:nvPr>
        </p:nvSpPr>
        <p:spPr/>
        <p:txBody>
          <a:bodyPr/>
          <a:lstStyle/>
          <a:p>
            <a:r>
              <a:rPr lang="en-US" dirty="0"/>
              <a:t>SQL Server 2016 (or higher) SQL Server Management Studio, preferably June 2016 release or later (version &gt;= 13.0.15000.23).</a:t>
            </a:r>
            <a:endParaRPr lang="cs-CZ" dirty="0"/>
          </a:p>
          <a:p>
            <a:r>
              <a:rPr lang="cs-CZ" b="1" dirty="0"/>
              <a:t>SQL Server Data </a:t>
            </a:r>
            <a:r>
              <a:rPr lang="cs-CZ" b="1" dirty="0" err="1"/>
              <a:t>Tools</a:t>
            </a:r>
            <a:r>
              <a:rPr lang="cs-CZ" b="1" dirty="0"/>
              <a:t> (SSDT) </a:t>
            </a:r>
            <a:r>
              <a:rPr lang="cs-CZ" b="1" dirty="0" err="1"/>
              <a:t>for</a:t>
            </a:r>
            <a:r>
              <a:rPr lang="cs-CZ" b="1" dirty="0"/>
              <a:t> </a:t>
            </a:r>
            <a:r>
              <a:rPr lang="cs-CZ" b="1" dirty="0" err="1"/>
              <a:t>Visual</a:t>
            </a:r>
            <a:r>
              <a:rPr lang="cs-CZ" b="1" dirty="0"/>
              <a:t> Studio</a:t>
            </a:r>
          </a:p>
          <a:p>
            <a:r>
              <a:rPr lang="cs-CZ" b="1" dirty="0"/>
              <a:t>Microsoft Azure</a:t>
            </a:r>
            <a:endParaRPr lang="en-US" dirty="0"/>
          </a:p>
        </p:txBody>
      </p:sp>
    </p:spTree>
    <p:extLst>
      <p:ext uri="{BB962C8B-B14F-4D97-AF65-F5344CB8AC3E}">
        <p14:creationId xmlns:p14="http://schemas.microsoft.com/office/powerpoint/2010/main" val="443895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cs-CZ" sz="6000" b="1" dirty="0">
                <a:solidFill>
                  <a:schemeClr val="bg1"/>
                </a:solidFill>
                <a:latin typeface="+mj-lt"/>
              </a:rPr>
              <a:t>Konec</a:t>
            </a:r>
            <a:endParaRPr lang="en-US" sz="6600" dirty="0">
              <a:solidFill>
                <a:schemeClr val="bg1"/>
              </a:solidFill>
              <a:latin typeface="+mj-lt"/>
            </a:endParaRPr>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nto obrÃ¡zek nemÃ¡ Å¾Ã¡dnÃ½ popisek">
            <a:extLst>
              <a:ext uri="{FF2B5EF4-FFF2-40B4-BE49-F238E27FC236}">
                <a16:creationId xmlns:a16="http://schemas.microsoft.com/office/drawing/2014/main" id="{A5D3C2D9-863C-4A09-B272-313FD04C4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704" y="508008"/>
            <a:ext cx="8450591" cy="584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095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1414-75A6-48FD-B40C-5BB6342EFFD2}"/>
              </a:ext>
            </a:extLst>
          </p:cNvPr>
          <p:cNvSpPr>
            <a:spLocks noGrp="1"/>
          </p:cNvSpPr>
          <p:nvPr>
            <p:ph type="title"/>
          </p:nvPr>
        </p:nvSpPr>
        <p:spPr/>
        <p:txBody>
          <a:bodyPr/>
          <a:lstStyle/>
          <a:p>
            <a:r>
              <a:rPr lang="cs-CZ" dirty="0"/>
              <a:t>Business Intelligence</a:t>
            </a:r>
          </a:p>
        </p:txBody>
      </p:sp>
      <p:sp>
        <p:nvSpPr>
          <p:cNvPr id="3" name="Content Placeholder 2">
            <a:extLst>
              <a:ext uri="{FF2B5EF4-FFF2-40B4-BE49-F238E27FC236}">
                <a16:creationId xmlns:a16="http://schemas.microsoft.com/office/drawing/2014/main" id="{2990BDEE-D6A6-4EA2-8B53-9F1DE7EB79E5}"/>
              </a:ext>
            </a:extLst>
          </p:cNvPr>
          <p:cNvSpPr>
            <a:spLocks noGrp="1"/>
          </p:cNvSpPr>
          <p:nvPr>
            <p:ph idx="1"/>
          </p:nvPr>
        </p:nvSpPr>
        <p:spPr/>
        <p:txBody>
          <a:bodyPr/>
          <a:lstStyle/>
          <a:p>
            <a:r>
              <a:rPr lang="cs-CZ" dirty="0"/>
              <a:t>Jsou nástroje a postupy umožňující činit rozumná rozhodnutí na základě porozumnění situaci za pomocí dat, jejich přeměnou v infromaci, či ještě lépe poznání.</a:t>
            </a:r>
          </a:p>
        </p:txBody>
      </p:sp>
    </p:spTree>
    <p:extLst>
      <p:ext uri="{BB962C8B-B14F-4D97-AF65-F5344CB8AC3E}">
        <p14:creationId xmlns:p14="http://schemas.microsoft.com/office/powerpoint/2010/main" val="3803246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2948</Words>
  <Application>Microsoft Office PowerPoint</Application>
  <PresentationFormat>Widescreen</PresentationFormat>
  <Paragraphs>543</Paragraphs>
  <Slides>72</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Arial</vt:lpstr>
      <vt:lpstr>Calibri</vt:lpstr>
      <vt:lpstr>Cambria</vt:lpstr>
      <vt:lpstr>Segoe</vt:lpstr>
      <vt:lpstr>Segoe Light</vt:lpstr>
      <vt:lpstr>Segoe UI</vt:lpstr>
      <vt:lpstr>Segoe UI Light</vt:lpstr>
      <vt:lpstr>Segoe UI Semibold</vt:lpstr>
      <vt:lpstr>Segoe UI Semilight</vt:lpstr>
      <vt:lpstr>Trebuchet MS</vt:lpstr>
      <vt:lpstr>Wingdings 3</vt:lpstr>
      <vt:lpstr>Facet</vt:lpstr>
      <vt:lpstr>Balanced scorecard slide 1</vt:lpstr>
      <vt:lpstr>René Moyzes</vt:lpstr>
      <vt:lpstr>Program</vt:lpstr>
      <vt:lpstr>Co je to BI</vt:lpstr>
      <vt:lpstr>Co je to BI</vt:lpstr>
      <vt:lpstr>Business</vt:lpstr>
      <vt:lpstr>Intelligence</vt:lpstr>
      <vt:lpstr>PowerPoint Presentation</vt:lpstr>
      <vt:lpstr>Business Intelligence</vt:lpstr>
      <vt:lpstr>Otázky na které BI odpovídá</vt:lpstr>
      <vt:lpstr>Historie BI </vt:lpstr>
      <vt:lpstr>Poslání BI</vt:lpstr>
      <vt:lpstr>Práce s daty</vt:lpstr>
      <vt:lpstr>Modelová situace ze života</vt:lpstr>
      <vt:lpstr>Sraz na Sněžce</vt:lpstr>
      <vt:lpstr>Data, Informace, Poznání</vt:lpstr>
      <vt:lpstr>Data</vt:lpstr>
      <vt:lpstr>Informace</vt:lpstr>
      <vt:lpstr>Poznání</vt:lpstr>
      <vt:lpstr>Role BI</vt:lpstr>
      <vt:lpstr>Jak přeměnit informaci v poznání ?</vt:lpstr>
      <vt:lpstr>Jak poznáme surovou informaci</vt:lpstr>
      <vt:lpstr>K poznání vede srovnání</vt:lpstr>
      <vt:lpstr>PowerPoint Presentation</vt:lpstr>
      <vt:lpstr>Obsah dat</vt:lpstr>
      <vt:lpstr>Komponenty BI</vt:lpstr>
      <vt:lpstr>Je Microsoft Excel BI nástroj?</vt:lpstr>
      <vt:lpstr>Kdy přestává Excel stačit?</vt:lpstr>
      <vt:lpstr>Architekturu řídí nefunkční požadavky</vt:lpstr>
      <vt:lpstr>Non functional requrirements</vt:lpstr>
      <vt:lpstr>Architektura tradičního BI</vt:lpstr>
      <vt:lpstr>Tradiční DW</vt:lpstr>
      <vt:lpstr>OLTP vs. OLAP</vt:lpstr>
      <vt:lpstr>OLTP</vt:lpstr>
      <vt:lpstr>Data Warehouse</vt:lpstr>
      <vt:lpstr>OLAP</vt:lpstr>
      <vt:lpstr>Architektura tradičního BI </vt:lpstr>
      <vt:lpstr>PowerPoint Presentation</vt:lpstr>
      <vt:lpstr>ETL– Extract Trasnform Load - batches</vt:lpstr>
      <vt:lpstr>EAI – enterprise architecture integration – data streaming</vt:lpstr>
      <vt:lpstr>Real time reporting</vt:lpstr>
      <vt:lpstr>Data warehouse</vt:lpstr>
      <vt:lpstr>Warehouse</vt:lpstr>
      <vt:lpstr>Požadavky</vt:lpstr>
      <vt:lpstr>Data Warehouse</vt:lpstr>
      <vt:lpstr>Imonn‘s DW</vt:lpstr>
      <vt:lpstr>Inmon</vt:lpstr>
      <vt:lpstr>Data Mart </vt:lpstr>
      <vt:lpstr>Data Mart </vt:lpstr>
      <vt:lpstr>PowerPoint Presentation</vt:lpstr>
      <vt:lpstr>Normal forms</vt:lpstr>
      <vt:lpstr>3NF</vt:lpstr>
      <vt:lpstr>Kimball‘s DW</vt:lpstr>
      <vt:lpstr>Kimball</vt:lpstr>
      <vt:lpstr>Data Vault – agilní DW</vt:lpstr>
      <vt:lpstr>Modern DWH</vt:lpstr>
      <vt:lpstr>Traditional business analytics process</vt:lpstr>
      <vt:lpstr>Traditional DW</vt:lpstr>
      <vt:lpstr>New big data thinking: All data has value</vt:lpstr>
      <vt:lpstr>The data lake and warehouse</vt:lpstr>
      <vt:lpstr>Traditional DW</vt:lpstr>
      <vt:lpstr>However, Big Data is not easy…</vt:lpstr>
      <vt:lpstr>Big Data is driving transformative changes</vt:lpstr>
      <vt:lpstr>PowerPoint Presentation</vt:lpstr>
      <vt:lpstr>PowerPoint Presentation</vt:lpstr>
      <vt:lpstr>No limits to storage</vt:lpstr>
      <vt:lpstr>Massive throughput</vt:lpstr>
      <vt:lpstr>HDFS-compatible</vt:lpstr>
      <vt:lpstr>A highly scalable, distributed, parallel file system in the cloud  specifically designed to work with multiple analytic frameworks</vt:lpstr>
      <vt:lpstr>Cvičení</vt:lpstr>
      <vt:lpstr>Na čem budeme pracovat</vt:lpstr>
      <vt:lpstr>Balanced scorecard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2020-02-12T19:32:05Z</dcterms:created>
  <dcterms:modified xsi:type="dcterms:W3CDTF">2020-02-12T21:30:03Z</dcterms:modified>
</cp:coreProperties>
</file>